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88" r:id="rId4"/>
    <p:sldId id="260" r:id="rId5"/>
    <p:sldId id="261" r:id="rId6"/>
    <p:sldId id="262" r:id="rId7"/>
    <p:sldId id="263" r:id="rId8"/>
    <p:sldId id="264" r:id="rId9"/>
    <p:sldId id="265" r:id="rId10"/>
    <p:sldId id="266" r:id="rId11"/>
    <p:sldId id="289" r:id="rId12"/>
    <p:sldId id="267" r:id="rId13"/>
    <p:sldId id="269" r:id="rId14"/>
    <p:sldId id="268" r:id="rId15"/>
    <p:sldId id="272" r:id="rId16"/>
    <p:sldId id="270" r:id="rId17"/>
    <p:sldId id="271" r:id="rId18"/>
    <p:sldId id="273" r:id="rId19"/>
    <p:sldId id="274" r:id="rId20"/>
    <p:sldId id="275" r:id="rId21"/>
    <p:sldId id="290"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95" r:id="rId35"/>
    <p:sldId id="291" r:id="rId36"/>
    <p:sldId id="292" r:id="rId37"/>
    <p:sldId id="296" r:id="rId38"/>
    <p:sldId id="293" r:id="rId39"/>
    <p:sldId id="297" r:id="rId40"/>
    <p:sldId id="294" r:id="rId41"/>
    <p:sldId id="298" r:id="rId42"/>
    <p:sldId id="299" r:id="rId43"/>
    <p:sldId id="300" r:id="rId44"/>
    <p:sldId id="301" r:id="rId45"/>
    <p:sldId id="302" r:id="rId46"/>
    <p:sldId id="303"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5" autoAdjust="0"/>
    <p:restoredTop sz="58367" autoAdjust="0"/>
  </p:normalViewPr>
  <p:slideViewPr>
    <p:cSldViewPr snapToGrid="0">
      <p:cViewPr varScale="1">
        <p:scale>
          <a:sx n="72" d="100"/>
          <a:sy n="72" d="100"/>
        </p:scale>
        <p:origin x="26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702218-4B6A-41DF-B801-7A1D2CDC2197}" type="datetimeFigureOut">
              <a:rPr lang="en-US" smtClean="0"/>
              <a:t>3/22/23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25129-78B0-4022-8DFE-FC9BEEDC77B3}" type="slidenum">
              <a:rPr lang="en-US" smtClean="0"/>
              <a:t>‹#›</a:t>
            </a:fld>
            <a:endParaRPr lang="en-US"/>
          </a:p>
        </p:txBody>
      </p:sp>
    </p:spTree>
    <p:extLst>
      <p:ext uri="{BB962C8B-B14F-4D97-AF65-F5344CB8AC3E}">
        <p14:creationId xmlns:p14="http://schemas.microsoft.com/office/powerpoint/2010/main" val="1197786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1</a:t>
            </a:fld>
            <a:endParaRPr lang="en-US"/>
          </a:p>
        </p:txBody>
      </p:sp>
    </p:spTree>
    <p:extLst>
      <p:ext uri="{BB962C8B-B14F-4D97-AF65-F5344CB8AC3E}">
        <p14:creationId xmlns:p14="http://schemas.microsoft.com/office/powerpoint/2010/main" val="21187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DC++ applications contain C++ host code which is executed by the CPU(s) on which the operating system has launched the application. Host code is the backbone of the application in that it defines and controls the execution of compute on available devices. The host code orchestrates data movement and compute offload to devices, but can also perform compute-intensive work itself.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he host processor runs native C++ code, while devices run device code. Queues are the mechanism through which host code submits work to a device for future execution. Device code executes asynchronously from the host code, unless the developer explicitly ties the two together. </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12</a:t>
            </a:fld>
            <a:endParaRPr lang="en-US"/>
          </a:p>
        </p:txBody>
      </p:sp>
    </p:spTree>
    <p:extLst>
      <p:ext uri="{BB962C8B-B14F-4D97-AF65-F5344CB8AC3E}">
        <p14:creationId xmlns:p14="http://schemas.microsoft.com/office/powerpoint/2010/main" val="2872760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To explore the mechanisms that control where device code executes, you can consider the following use cases: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To talk about choice of a device, even one that the implementation has selected for the user, it’s important to first introduce the primary mechanism through which the program interacts with a device: </a:t>
            </a:r>
            <a:r>
              <a:rPr lang="en-US" sz="1800" i="1" dirty="0">
                <a:effectLst/>
                <a:latin typeface="Calibri" panose="020F0502020204030204" pitchFamily="34" charset="0"/>
                <a:ea typeface="Calibri" panose="020F0502020204030204" pitchFamily="34" charset="0"/>
                <a:cs typeface="Arial" panose="020B0604020202020204" pitchFamily="34" charset="0"/>
              </a:rPr>
              <a:t>the queue</a:t>
            </a:r>
            <a:r>
              <a:rPr lang="en-US" sz="1800" dirty="0">
                <a:effectLst/>
                <a:latin typeface="Calibri" panose="020F0502020204030204" pitchFamily="34" charset="0"/>
                <a:ea typeface="Calibri" panose="020F050202020403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13</a:t>
            </a:fld>
            <a:endParaRPr lang="en-US"/>
          </a:p>
        </p:txBody>
      </p:sp>
    </p:spTree>
    <p:extLst>
      <p:ext uri="{BB962C8B-B14F-4D97-AF65-F5344CB8AC3E}">
        <p14:creationId xmlns:p14="http://schemas.microsoft.com/office/powerpoint/2010/main" val="425114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A queue is an abstraction to which work is submitted for execution on a single device. A queue is bound to a single </a:t>
            </a:r>
            <a:r>
              <a:rPr lang="en-US" sz="1800" dirty="0" err="1">
                <a:effectLst/>
                <a:latin typeface="Calibri" panose="020F0502020204030204" pitchFamily="34" charset="0"/>
                <a:ea typeface="Calibri" panose="020F0502020204030204" pitchFamily="34" charset="0"/>
                <a:cs typeface="Arial" panose="020B0604020202020204" pitchFamily="34" charset="0"/>
              </a:rPr>
              <a:t>sycl</a:t>
            </a:r>
            <a:r>
              <a:rPr lang="en-US" sz="1800" dirty="0">
                <a:effectLst/>
                <a:latin typeface="Calibri" panose="020F0502020204030204" pitchFamily="34" charset="0"/>
                <a:ea typeface="Calibri" panose="020F0502020204030204" pitchFamily="34" charset="0"/>
                <a:cs typeface="Arial" panose="020B0604020202020204" pitchFamily="34" charset="0"/>
              </a:rPr>
              <a:t>::device, and that binding occurs on construction of the queue</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14</a:t>
            </a:fld>
            <a:endParaRPr lang="en-US"/>
          </a:p>
        </p:txBody>
      </p:sp>
    </p:spTree>
    <p:extLst>
      <p:ext uri="{BB962C8B-B14F-4D97-AF65-F5344CB8AC3E}">
        <p14:creationId xmlns:p14="http://schemas.microsoft.com/office/powerpoint/2010/main" val="126820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Selection of the device is achieved through a device selector abstraction and associated </a:t>
            </a:r>
            <a:r>
              <a:rPr lang="en-US" sz="1800" i="1" dirty="0" err="1">
                <a:effectLst/>
                <a:latin typeface="Calibri" panose="020F0502020204030204" pitchFamily="34" charset="0"/>
                <a:ea typeface="Calibri" panose="020F0502020204030204" pitchFamily="34" charset="0"/>
                <a:cs typeface="Arial" panose="020B0604020202020204" pitchFamily="34" charset="0"/>
              </a:rPr>
              <a:t>device_selector</a:t>
            </a:r>
            <a:r>
              <a:rPr lang="en-US" sz="1800" dirty="0">
                <a:effectLst/>
                <a:latin typeface="Calibri" panose="020F0502020204030204" pitchFamily="34" charset="0"/>
                <a:ea typeface="Calibri" panose="020F0502020204030204" pitchFamily="34" charset="0"/>
                <a:cs typeface="Arial" panose="020B0604020202020204" pitchFamily="34" charset="0"/>
              </a:rPr>
              <a:t> class.</a:t>
            </a:r>
          </a:p>
          <a:p>
            <a:r>
              <a:rPr lang="en-US" sz="1800" dirty="0">
                <a:effectLst/>
                <a:latin typeface="Calibri" panose="020F0502020204030204" pitchFamily="34" charset="0"/>
                <a:ea typeface="Calibri" panose="020F0502020204030204" pitchFamily="34" charset="0"/>
                <a:cs typeface="Arial" panose="020B0604020202020204" pitchFamily="34" charset="0"/>
              </a:rPr>
              <a:t>SYCL defines five built-in selectors for the broad classes of common devices a you can see in the table:</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15</a:t>
            </a:fld>
            <a:endParaRPr lang="en-US"/>
          </a:p>
        </p:txBody>
      </p:sp>
    </p:spTree>
    <p:extLst>
      <p:ext uri="{BB962C8B-B14F-4D97-AF65-F5344CB8AC3E}">
        <p14:creationId xmlns:p14="http://schemas.microsoft.com/office/powerpoint/2010/main" val="1953860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Following Figure provides an example code listing, where the device with which a queue will be bound is not specified. The trivial queue constructor, that doesn’t take any arguments, simply chooses some available device behind the scenes. SYCL guarantees that at least some device will be available, which might be the SYCL host device. </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16</a:t>
            </a:fld>
            <a:endParaRPr lang="en-US"/>
          </a:p>
        </p:txBody>
      </p:sp>
    </p:spTree>
    <p:extLst>
      <p:ext uri="{BB962C8B-B14F-4D97-AF65-F5344CB8AC3E}">
        <p14:creationId xmlns:p14="http://schemas.microsoft.com/office/powerpoint/2010/main" val="249057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multiple queues can be constructed in the DPC++ application</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17</a:t>
            </a:fld>
            <a:endParaRPr lang="en-US"/>
          </a:p>
        </p:txBody>
      </p:sp>
    </p:spTree>
    <p:extLst>
      <p:ext uri="{BB962C8B-B14F-4D97-AF65-F5344CB8AC3E}">
        <p14:creationId xmlns:p14="http://schemas.microsoft.com/office/powerpoint/2010/main" val="372327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A fundamental concept in the DPC++ execution model is a graph of nodes. Each node in this graph contains an action to be performed on a device.  The nodes have dependency edges defining when it is legal for a node’s work to begin execution. The dependency edges are most commonly generated automatically from data dependencies.</a:t>
            </a:r>
          </a:p>
          <a:p>
            <a:endParaRPr lang="en-US" sz="1800" dirty="0">
              <a:effectLst/>
              <a:latin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18</a:t>
            </a:fld>
            <a:endParaRPr lang="en-US"/>
          </a:p>
        </p:txBody>
      </p:sp>
    </p:spTree>
    <p:extLst>
      <p:ext uri="{BB962C8B-B14F-4D97-AF65-F5344CB8AC3E}">
        <p14:creationId xmlns:p14="http://schemas.microsoft.com/office/powerpoint/2010/main" val="4277877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As we said, DPC++ applications typically contain a combination of both host code and device code. We introduce some of the basic DPC++ work dispatch constructs, with the goal to help you understand and identify the division between device code, and the host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 simple example is a lambda function to identify such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 command group can be submitted to a queue, and the queue defines the device on which the work is to be performed. Within the command group, there are two categories of code:</a:t>
            </a:r>
          </a:p>
          <a:p>
            <a:pPr marL="342900" marR="0" lvl="0" indent="-342900" algn="just" rtl="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At most one call to a handler class method that either dispatches work to be performed on the device (device code forming a kernel), or that performs a manual data movement command such as copy</a:t>
            </a:r>
          </a:p>
          <a:p>
            <a:pPr marL="342900" marR="0" lvl="0" indent="-342900" algn="just">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Host code that typically sets up dependencies defining when it is safe for the SYCL runtime to start execution of the work defined in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Right figure summarizes these methods!</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19</a:t>
            </a:fld>
            <a:endParaRPr lang="en-US"/>
          </a:p>
        </p:txBody>
      </p:sp>
    </p:spTree>
    <p:extLst>
      <p:ext uri="{BB962C8B-B14F-4D97-AF65-F5344CB8AC3E}">
        <p14:creationId xmlns:p14="http://schemas.microsoft.com/office/powerpoint/2010/main" val="3606654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the below figure, the code passed as the final argument to the </a:t>
            </a:r>
            <a:r>
              <a:rPr lang="en-US" sz="1800" i="1" dirty="0" err="1">
                <a:effectLst/>
                <a:latin typeface="Calibri" panose="020F0502020204030204" pitchFamily="34" charset="0"/>
                <a:ea typeface="Calibri" panose="020F0502020204030204" pitchFamily="34" charset="0"/>
                <a:cs typeface="Arial" panose="020B0604020202020204" pitchFamily="34" charset="0"/>
              </a:rPr>
              <a:t>parallel_for</a:t>
            </a:r>
            <a:r>
              <a:rPr lang="en-US" sz="1800" dirty="0">
                <a:effectLst/>
                <a:latin typeface="Calibri" panose="020F0502020204030204" pitchFamily="34" charset="0"/>
                <a:ea typeface="Calibri" panose="020F0502020204030204" pitchFamily="34" charset="0"/>
                <a:cs typeface="Arial" panose="020B0604020202020204" pitchFamily="34" charset="0"/>
              </a:rPr>
              <a:t> member of the handler class, defined as a lambda, is the device code to be executed on a device. The </a:t>
            </a:r>
            <a:r>
              <a:rPr lang="en-US" sz="1800" i="1" dirty="0" err="1">
                <a:effectLst/>
                <a:latin typeface="Calibri" panose="020F0502020204030204" pitchFamily="34" charset="0"/>
                <a:ea typeface="Calibri" panose="020F0502020204030204" pitchFamily="34" charset="0"/>
                <a:cs typeface="Arial" panose="020B0604020202020204" pitchFamily="34" charset="0"/>
              </a:rPr>
              <a:t>parallel_for</a:t>
            </a:r>
            <a:r>
              <a:rPr lang="en-US" sz="1800" dirty="0">
                <a:effectLst/>
                <a:latin typeface="Calibri" panose="020F0502020204030204" pitchFamily="34" charset="0"/>
                <a:ea typeface="Calibri" panose="020F0502020204030204" pitchFamily="34" charset="0"/>
                <a:cs typeface="Arial" panose="020B0604020202020204" pitchFamily="34" charset="0"/>
              </a:rPr>
              <a:t> in this case is the critical construct that is used to distinguish device code from host code.</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20</a:t>
            </a:fld>
            <a:endParaRPr lang="en-US"/>
          </a:p>
        </p:txBody>
      </p:sp>
    </p:spTree>
    <p:extLst>
      <p:ext uri="{BB962C8B-B14F-4D97-AF65-F5344CB8AC3E}">
        <p14:creationId xmlns:p14="http://schemas.microsoft.com/office/powerpoint/2010/main" val="184180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21</a:t>
            </a:fld>
            <a:endParaRPr lang="en-US"/>
          </a:p>
        </p:txBody>
      </p:sp>
    </p:spTree>
    <p:extLst>
      <p:ext uri="{BB962C8B-B14F-4D97-AF65-F5344CB8AC3E}">
        <p14:creationId xmlns:p14="http://schemas.microsoft.com/office/powerpoint/2010/main" val="62565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Data Parallel C++ is an extension of C++, incorporating SYCL and other new features. SYCL is an industry led for adding data parallelism to C++ for heterogeneous systems. To avoid saying “SYCL and DPC++” over and over, consider these: we speak of DPC++ in an inclusive manner, and all SYCL features are always DPC++ features as well. </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4</a:t>
            </a:fld>
            <a:endParaRPr lang="en-US"/>
          </a:p>
        </p:txBody>
      </p:sp>
    </p:spTree>
    <p:extLst>
      <p:ext uri="{BB962C8B-B14F-4D97-AF65-F5344CB8AC3E}">
        <p14:creationId xmlns:p14="http://schemas.microsoft.com/office/powerpoint/2010/main" val="856095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Compute is nothing without data. The whole point of accelerating a computation is to produce an answer more quickly, so one of the most important aspects of data parallel computations is how they access data. Accelerator devices often have their own attached memories that cannot be directly accessed from the host. Hence, we introduce Unified Shared Memory and the Buffer abstractions for data management.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We refer to accesses to a directly attached memory to an accelerator as local accesses. Accesses to another device’s memory are remote accesses. Remote accesses tend to be slower than local accesses. </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22</a:t>
            </a:fld>
            <a:endParaRPr lang="en-US"/>
          </a:p>
        </p:txBody>
      </p:sp>
    </p:spTree>
    <p:extLst>
      <p:ext uri="{BB962C8B-B14F-4D97-AF65-F5344CB8AC3E}">
        <p14:creationId xmlns:p14="http://schemas.microsoft.com/office/powerpoint/2010/main" val="8309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Managing multiple memories can be accomplished, broadly, in two ways: explicitly by the programmer or implicitly by the runtime. </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23</a:t>
            </a:fld>
            <a:endParaRPr lang="en-US"/>
          </a:p>
        </p:txBody>
      </p:sp>
    </p:spTree>
    <p:extLst>
      <p:ext uri="{BB962C8B-B14F-4D97-AF65-F5344CB8AC3E}">
        <p14:creationId xmlns:p14="http://schemas.microsoft.com/office/powerpoint/2010/main" val="704145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DPC++ provides three abstractions for managing memory: Unified Shared Memory (USM), buffers, and images.</a:t>
            </a:r>
          </a:p>
          <a:p>
            <a:r>
              <a:rPr lang="en-US" sz="1800" dirty="0">
                <a:effectLst/>
                <a:latin typeface="Calibri" panose="020F0502020204030204" pitchFamily="34" charset="0"/>
                <a:ea typeface="Calibri" panose="020F0502020204030204" pitchFamily="34" charset="0"/>
                <a:cs typeface="Arial" panose="020B0604020202020204" pitchFamily="34" charset="0"/>
              </a:rPr>
              <a:t> USM is a pointer-based approach that should be familiar to C/C++ programmers. </a:t>
            </a:r>
          </a:p>
          <a:p>
            <a:r>
              <a:rPr lang="en-US" sz="1800" dirty="0">
                <a:effectLst/>
                <a:latin typeface="Calibri" panose="020F0502020204030204" pitchFamily="34" charset="0"/>
                <a:ea typeface="Calibri" panose="020F0502020204030204" pitchFamily="34" charset="0"/>
                <a:cs typeface="Arial" panose="020B0604020202020204" pitchFamily="34" charset="0"/>
              </a:rPr>
              <a:t>Buffers, as represented by the buffer template class, describe one-, two-, or three-dimensional arrays. Buffers provide an abstract view of memory that can be accessed on either the host or a device. Buffers are not directly accessed by the programmer and are instead accessed through accessor objects. </a:t>
            </a:r>
          </a:p>
          <a:p>
            <a:r>
              <a:rPr lang="en-US" sz="1800" dirty="0">
                <a:effectLst/>
                <a:latin typeface="Calibri" panose="020F0502020204030204" pitchFamily="34" charset="0"/>
                <a:ea typeface="Calibri" panose="020F0502020204030204" pitchFamily="34" charset="0"/>
                <a:cs typeface="Arial" panose="020B0604020202020204" pitchFamily="34" charset="0"/>
              </a:rPr>
              <a:t>Images act as a special type of buffer that provides extra functionality specific to image processing</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24</a:t>
            </a:fld>
            <a:endParaRPr lang="en-US"/>
          </a:p>
        </p:txBody>
      </p:sp>
    </p:spTree>
    <p:extLst>
      <p:ext uri="{BB962C8B-B14F-4D97-AF65-F5344CB8AC3E}">
        <p14:creationId xmlns:p14="http://schemas.microsoft.com/office/powerpoint/2010/main" val="3525288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DPC++ does not require the programmer to manage the data copies. By creating Buffers and Accessors, DPC++ ensures that the data is available to host and device without any programmer effort. </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25</a:t>
            </a:fld>
            <a:endParaRPr lang="en-US"/>
          </a:p>
        </p:txBody>
      </p:sp>
    </p:spTree>
    <p:extLst>
      <p:ext uri="{BB962C8B-B14F-4D97-AF65-F5344CB8AC3E}">
        <p14:creationId xmlns:p14="http://schemas.microsoft.com/office/powerpoint/2010/main" val="157611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The buffer&lt;Type, dims&gt; class is generic over the element type and the number of dimensions, which can be one, two or three. </a:t>
            </a:r>
          </a:p>
          <a:p>
            <a:r>
              <a:rPr lang="en-US" sz="1800" dirty="0">
                <a:effectLst/>
                <a:latin typeface="Calibri" panose="020F0502020204030204" pitchFamily="34" charset="0"/>
                <a:ea typeface="Calibri" panose="020F0502020204030204" pitchFamily="34" charset="0"/>
                <a:cs typeface="Arial" panose="020B0604020202020204" pitchFamily="34" charset="0"/>
              </a:rPr>
              <a:t>To use buffer, the simplest method is to simply construct a new buffer object only passing a range that specifies the size of the buffer. However, creating a buffer in this way does not initialize its data. Buffers may not be directly accessed by the host and device. Instead, we must create accessors in order to read and write buffers. The accessor class is heavily templated, so we typically do not directly create accessor objects. Instead, we use helper methods contained in the buffer class: </a:t>
            </a:r>
            <a:r>
              <a:rPr lang="en-US" sz="1800" dirty="0" err="1">
                <a:effectLst/>
                <a:latin typeface="Calibri" panose="020F0502020204030204" pitchFamily="34" charset="0"/>
                <a:ea typeface="Calibri" panose="020F0502020204030204" pitchFamily="34" charset="0"/>
                <a:cs typeface="Arial" panose="020B0604020202020204" pitchFamily="34" charset="0"/>
              </a:rPr>
              <a:t>get_access</a:t>
            </a:r>
            <a:r>
              <a:rPr lang="en-US" sz="1800" dirty="0">
                <a:effectLst/>
                <a:latin typeface="Calibri" panose="020F0502020204030204" pitchFamily="34" charset="0"/>
                <a:ea typeface="Calibri" panose="020F0502020204030204" pitchFamily="34" charset="0"/>
                <a:cs typeface="Arial" panose="020B0604020202020204" pitchFamily="34" charset="0"/>
              </a:rPr>
              <a:t>(). When creating an accessor, we must inform the runtime how we are going to use it. We do this by specifying an access mode. Access modes are defined in the table:</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26</a:t>
            </a:fld>
            <a:endParaRPr lang="en-US"/>
          </a:p>
        </p:txBody>
      </p:sp>
    </p:spTree>
    <p:extLst>
      <p:ext uri="{BB962C8B-B14F-4D97-AF65-F5344CB8AC3E}">
        <p14:creationId xmlns:p14="http://schemas.microsoft.com/office/powerpoint/2010/main" val="2868337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the code example shown in below, the accessor </a:t>
            </a:r>
            <a:r>
              <a:rPr lang="en-US" sz="1800" dirty="0" err="1">
                <a:effectLst/>
                <a:latin typeface="Calibri" panose="020F0502020204030204" pitchFamily="34" charset="0"/>
                <a:ea typeface="Calibri" panose="020F0502020204030204" pitchFamily="34" charset="0"/>
                <a:cs typeface="Arial" panose="020B0604020202020204" pitchFamily="34" charset="0"/>
              </a:rPr>
              <a:t>myAccessor</a:t>
            </a:r>
            <a:r>
              <a:rPr lang="en-US" sz="1800" dirty="0">
                <a:effectLst/>
                <a:latin typeface="Calibri" panose="020F0502020204030204" pitchFamily="34" charset="0"/>
                <a:ea typeface="Calibri" panose="020F0502020204030204" pitchFamily="34" charset="0"/>
                <a:cs typeface="Arial" panose="020B0604020202020204" pitchFamily="34" charset="0"/>
              </a:rPr>
              <a:t> is created with access::mode::</a:t>
            </a:r>
            <a:r>
              <a:rPr lang="en-US" sz="1800" dirty="0" err="1">
                <a:effectLst/>
                <a:latin typeface="Calibri" panose="020F0502020204030204" pitchFamily="34" charset="0"/>
                <a:ea typeface="Calibri" panose="020F0502020204030204" pitchFamily="34" charset="0"/>
                <a:cs typeface="Arial" panose="020B0604020202020204" pitchFamily="34" charset="0"/>
              </a:rPr>
              <a:t>read_write</a:t>
            </a:r>
            <a:r>
              <a:rPr lang="en-US" sz="1800" dirty="0">
                <a:effectLst/>
                <a:latin typeface="Calibri" panose="020F0502020204030204" pitchFamily="34" charset="0"/>
                <a:ea typeface="Calibri" panose="020F0502020204030204" pitchFamily="34" charset="0"/>
                <a:cs typeface="Arial" panose="020B0604020202020204" pitchFamily="34" charset="0"/>
              </a:rPr>
              <a:t>. This lets the runtime know that we intend to both read and write to the buffer through </a:t>
            </a:r>
            <a:r>
              <a:rPr lang="en-US" sz="1800" i="1" dirty="0" err="1">
                <a:effectLst/>
                <a:latin typeface="Calibri" panose="020F0502020204030204" pitchFamily="34" charset="0"/>
                <a:ea typeface="Calibri" panose="020F0502020204030204" pitchFamily="34" charset="0"/>
                <a:cs typeface="Arial" panose="020B0604020202020204" pitchFamily="34" charset="0"/>
              </a:rPr>
              <a:t>myAccessor</a:t>
            </a:r>
            <a:r>
              <a:rPr lang="en-US" sz="1800" dirty="0">
                <a:effectLst/>
                <a:latin typeface="Calibri" panose="020F0502020204030204" pitchFamily="34" charset="0"/>
                <a:ea typeface="Calibri" panose="020F050202020403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27</a:t>
            </a:fld>
            <a:endParaRPr lang="en-US"/>
          </a:p>
        </p:txBody>
      </p:sp>
    </p:spTree>
    <p:extLst>
      <p:ext uri="{BB962C8B-B14F-4D97-AF65-F5344CB8AC3E}">
        <p14:creationId xmlns:p14="http://schemas.microsoft.com/office/powerpoint/2010/main" val="3997124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DPC++, kernels can be viewed as asynchronous tasks that are submitted for execution. In many cases, kernels must execute in a specific order so that the correct result is computed. If obtaining the correct result requires task A to execute before task B, we say that a dependence exists between tasks A and B.</a:t>
            </a:r>
            <a:r>
              <a:rPr lang="en-US" dirty="0">
                <a:effectLst/>
              </a:rPr>
              <a:t> </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a:p>
            <a:r>
              <a:rPr lang="en-US" sz="1800" dirty="0">
                <a:effectLst/>
                <a:latin typeface="Calibri" panose="020F0502020204030204" pitchFamily="34" charset="0"/>
                <a:ea typeface="Calibri" panose="020F0502020204030204" pitchFamily="34" charset="0"/>
                <a:cs typeface="Arial" panose="020B0604020202020204" pitchFamily="34" charset="0"/>
              </a:rPr>
              <a:t>In DPC++, we can express these dependences through event objects. First, we can synchronize through the host by explicitly calling the wait() method on the event. This forces the runtime to wait for the task that generated the event to finish executing before host program execution may continue.</a:t>
            </a:r>
          </a:p>
          <a:p>
            <a:endParaRPr lang="en-US" sz="1800" dirty="0">
              <a:effectLst/>
              <a:latin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The second way is to use method named </a:t>
            </a:r>
            <a:r>
              <a:rPr lang="en-US" sz="1800" dirty="0" err="1">
                <a:effectLst/>
                <a:latin typeface="Calibri" panose="020F0502020204030204" pitchFamily="34" charset="0"/>
                <a:ea typeface="Calibri" panose="020F0502020204030204" pitchFamily="34" charset="0"/>
                <a:cs typeface="Arial" panose="020B0604020202020204" pitchFamily="34" charset="0"/>
              </a:rPr>
              <a:t>depends_on</a:t>
            </a:r>
            <a:r>
              <a:rPr lang="en-US" sz="1800" dirty="0">
                <a:effectLst/>
                <a:latin typeface="Calibri" panose="020F0502020204030204" pitchFamily="34" charset="0"/>
                <a:ea typeface="Calibri" panose="020F0502020204030204" pitchFamily="34" charset="0"/>
                <a:cs typeface="Arial" panose="020B0604020202020204" pitchFamily="34" charset="0"/>
              </a:rPr>
              <a:t>(). This method accepts either a single event or a vector of events and informs the runtime that the command group being submitted requires the specified events to complete before the specified task may execute. </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28</a:t>
            </a:fld>
            <a:endParaRPr lang="en-US"/>
          </a:p>
        </p:txBody>
      </p:sp>
    </p:spTree>
    <p:extLst>
      <p:ext uri="{BB962C8B-B14F-4D97-AF65-F5344CB8AC3E}">
        <p14:creationId xmlns:p14="http://schemas.microsoft.com/office/powerpoint/2010/main" val="979674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Figure below shows an example of how </a:t>
            </a:r>
            <a:r>
              <a:rPr lang="en-US" sz="1800" dirty="0" err="1">
                <a:effectLst/>
                <a:latin typeface="Calibri" panose="020F0502020204030204" pitchFamily="34" charset="0"/>
                <a:ea typeface="Calibri" panose="020F0502020204030204" pitchFamily="34" charset="0"/>
                <a:cs typeface="Arial" panose="020B0604020202020204" pitchFamily="34" charset="0"/>
              </a:rPr>
              <a:t>depends_on</a:t>
            </a:r>
            <a:r>
              <a:rPr lang="en-US" sz="1800" dirty="0">
                <a:effectLst/>
                <a:latin typeface="Calibri" panose="020F0502020204030204" pitchFamily="34" charset="0"/>
                <a:ea typeface="Calibri" panose="020F0502020204030204" pitchFamily="34" charset="0"/>
                <a:cs typeface="Arial" panose="020B0604020202020204" pitchFamily="34" charset="0"/>
              </a:rPr>
              <a:t>() may be used to order tasks.</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29</a:t>
            </a:fld>
            <a:endParaRPr lang="en-US"/>
          </a:p>
        </p:txBody>
      </p:sp>
    </p:spTree>
    <p:extLst>
      <p:ext uri="{BB962C8B-B14F-4D97-AF65-F5344CB8AC3E}">
        <p14:creationId xmlns:p14="http://schemas.microsoft.com/office/powerpoint/2010/main" val="479241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Implicit dependences between tasks in DPC++ are created from data dependences as shown below:</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30</a:t>
            </a:fld>
            <a:endParaRPr lang="en-US"/>
          </a:p>
        </p:txBody>
      </p:sp>
    </p:spTree>
    <p:extLst>
      <p:ext uri="{BB962C8B-B14F-4D97-AF65-F5344CB8AC3E}">
        <p14:creationId xmlns:p14="http://schemas.microsoft.com/office/powerpoint/2010/main" val="3742442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In Figures below, we execute three kernels: </a:t>
            </a:r>
            <a:r>
              <a:rPr lang="en-US" sz="1800" dirty="0" err="1">
                <a:effectLst/>
                <a:latin typeface="Calibri" panose="020F0502020204030204" pitchFamily="34" charset="0"/>
                <a:ea typeface="Calibri" panose="020F0502020204030204" pitchFamily="34" charset="0"/>
                <a:cs typeface="Arial" panose="020B0604020202020204" pitchFamily="34" charset="0"/>
              </a:rPr>
              <a:t>computeB</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readA</a:t>
            </a:r>
            <a:r>
              <a:rPr lang="en-US" sz="1800" dirty="0">
                <a:effectLst/>
                <a:latin typeface="Calibri" panose="020F0502020204030204" pitchFamily="34" charset="0"/>
                <a:ea typeface="Calibri" panose="020F0502020204030204" pitchFamily="34" charset="0"/>
                <a:cs typeface="Arial" panose="020B0604020202020204" pitchFamily="34" charset="0"/>
              </a:rPr>
              <a:t>, and </a:t>
            </a:r>
            <a:r>
              <a:rPr lang="en-US" sz="1800" dirty="0" err="1">
                <a:effectLst/>
                <a:latin typeface="Calibri" panose="020F0502020204030204" pitchFamily="34" charset="0"/>
                <a:ea typeface="Calibri" panose="020F0502020204030204" pitchFamily="34" charset="0"/>
                <a:cs typeface="Arial" panose="020B0604020202020204" pitchFamily="34" charset="0"/>
              </a:rPr>
              <a:t>computeC</a:t>
            </a:r>
            <a:r>
              <a:rPr lang="en-US" sz="1800" dirty="0">
                <a:effectLst/>
                <a:latin typeface="Calibri" panose="020F0502020204030204" pitchFamily="34" charset="0"/>
                <a:ea typeface="Calibri" panose="020F0502020204030204" pitchFamily="34" charset="0"/>
                <a:cs typeface="Arial" panose="020B0604020202020204" pitchFamily="34" charset="0"/>
              </a:rPr>
              <a:t>, then read the final result back on the host.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The first decision to make is whether you want to use explicit or implicit data movement since this greatly affects what needs to be done to bring a program into DPC++. Implicit data movement is generally an easier place to start because DPC++ will handle all the data movement, letting you focus on expressing the computation</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31</a:t>
            </a:fld>
            <a:endParaRPr lang="en-US"/>
          </a:p>
        </p:txBody>
      </p:sp>
    </p:spTree>
    <p:extLst>
      <p:ext uri="{BB962C8B-B14F-4D97-AF65-F5344CB8AC3E}">
        <p14:creationId xmlns:p14="http://schemas.microsoft.com/office/powerpoint/2010/main" val="298917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There are two approach for parallel programming: Task-parallel and Data parallel. </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 Data-parallel programming, Data is operated on in parallel by a collection of processing elements. Each processing element is hardware capable of some computation on the data. We specify our code to work on our data in the form of a kernel. Therefore, we should focus on specifying what operations (written as a kernel) should apply to every data element. Data-parallelism applies best on regular data structures like arrays and matrices.</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When we are programming in a task-parallel fashion, we specify a distribution of code among processing elements and then work to have the data travel to the computations as dictated by the code. As a Parallel programmer, you should use elements of both data-parallel and task-parallel programming. Therefore, the features of DPC++ supports both parallel programming styles. </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5</a:t>
            </a:fld>
            <a:endParaRPr lang="en-US"/>
          </a:p>
        </p:txBody>
      </p:sp>
    </p:spTree>
    <p:extLst>
      <p:ext uri="{BB962C8B-B14F-4D97-AF65-F5344CB8AC3E}">
        <p14:creationId xmlns:p14="http://schemas.microsoft.com/office/powerpoint/2010/main" val="2208936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We have already covered how to control where code runs (on what device), and how to get data to our code (accessible from a particular device). Now, we introduce the concept of a data parallel kernel. </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32</a:t>
            </a:fld>
            <a:endParaRPr lang="en-US"/>
          </a:p>
        </p:txBody>
      </p:sp>
    </p:spTree>
    <p:extLst>
      <p:ext uri="{BB962C8B-B14F-4D97-AF65-F5344CB8AC3E}">
        <p14:creationId xmlns:p14="http://schemas.microsoft.com/office/powerpoint/2010/main" val="912597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Kernels describe parallelism in terms of abstract concepts that an implementation (i.e. a combination of compiler and runtime) can then map to the hardware parallelism available on a particular target device. It ensures that applications can scale up (or down) to fit the capabilities of different platforms.  </a:t>
            </a:r>
          </a:p>
          <a:p>
            <a:endParaRPr lang="en-US" sz="1800" dirty="0">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 parallel kernel is not a loop, and does not have iterations as shown below. Rather, a kernel describes a single operation, which can be instantiated many times and applied to different input data; when a kernel is launched in parallel, multiple instances of that operation are executed simultaneously.</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33</a:t>
            </a:fld>
            <a:endParaRPr lang="en-US"/>
          </a:p>
        </p:txBody>
      </p:sp>
    </p:spTree>
    <p:extLst>
      <p:ext uri="{BB962C8B-B14F-4D97-AF65-F5344CB8AC3E}">
        <p14:creationId xmlns:p14="http://schemas.microsoft.com/office/powerpoint/2010/main" val="380715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DPC++ provides three different kernel forms, each with their own execution models and syntax. The first kernel form is used for </a:t>
            </a:r>
            <a:r>
              <a:rPr lang="en-US" sz="1800" b="1" dirty="0">
                <a:effectLst/>
                <a:latin typeface="Calibri" panose="020F0502020204030204" pitchFamily="34" charset="0"/>
                <a:ea typeface="Calibri" panose="020F0502020204030204" pitchFamily="34" charset="0"/>
                <a:cs typeface="Arial" panose="020B0604020202020204" pitchFamily="34" charset="0"/>
              </a:rPr>
              <a:t>basic</a:t>
            </a:r>
            <a:r>
              <a:rPr lang="en-US" sz="1800" dirty="0">
                <a:effectLst/>
                <a:latin typeface="Calibri" panose="020F0502020204030204" pitchFamily="34" charset="0"/>
                <a:ea typeface="Calibri" panose="020F0502020204030204" pitchFamily="34" charset="0"/>
                <a:cs typeface="Arial" panose="020B0604020202020204" pitchFamily="34" charset="0"/>
              </a:rPr>
              <a:t> data parallel kernels. The second kernel form extends basic kernels to provide access to low-level performance-tuning features. This second form is known as </a:t>
            </a:r>
            <a:r>
              <a:rPr lang="en-US" sz="1800" b="1" dirty="0">
                <a:effectLst/>
                <a:latin typeface="Calibri" panose="020F0502020204030204" pitchFamily="34" charset="0"/>
                <a:ea typeface="Calibri" panose="020F0502020204030204" pitchFamily="34" charset="0"/>
                <a:cs typeface="Arial" panose="020B0604020202020204" pitchFamily="34" charset="0"/>
              </a:rPr>
              <a:t>ND-range</a:t>
            </a:r>
            <a:r>
              <a:rPr lang="en-US" sz="1800" dirty="0">
                <a:effectLst/>
                <a:latin typeface="Calibri" panose="020F0502020204030204" pitchFamily="34" charset="0"/>
                <a:ea typeface="Calibri" panose="020F0502020204030204" pitchFamily="34" charset="0"/>
                <a:cs typeface="Arial" panose="020B0604020202020204" pitchFamily="34" charset="0"/>
              </a:rPr>
              <a:t> (N-dimensional range). The third form is referred to as </a:t>
            </a:r>
            <a:r>
              <a:rPr lang="en-US" sz="1800" b="1" dirty="0">
                <a:effectLst/>
                <a:latin typeface="Calibri" panose="020F0502020204030204" pitchFamily="34" charset="0"/>
                <a:ea typeface="Calibri" panose="020F0502020204030204" pitchFamily="34" charset="0"/>
                <a:cs typeface="Arial" panose="020B0604020202020204" pitchFamily="34" charset="0"/>
              </a:rPr>
              <a:t>hierarchical data parallel</a:t>
            </a:r>
            <a:r>
              <a:rPr lang="en-US" sz="1800" dirty="0">
                <a:effectLst/>
                <a:latin typeface="Calibri" panose="020F0502020204030204" pitchFamily="34" charset="0"/>
                <a:ea typeface="Calibri" panose="020F0502020204030204" pitchFamily="34" charset="0"/>
                <a:cs typeface="Arial" panose="020B0604020202020204" pitchFamily="34" charset="0"/>
              </a:rPr>
              <a:t>, referring to the hierarchy of the nested kernel constructs that appear in source code.</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34</a:t>
            </a:fld>
            <a:endParaRPr lang="en-US"/>
          </a:p>
        </p:txBody>
      </p:sp>
    </p:spTree>
    <p:extLst>
      <p:ext uri="{BB962C8B-B14F-4D97-AF65-F5344CB8AC3E}">
        <p14:creationId xmlns:p14="http://schemas.microsoft.com/office/powerpoint/2010/main" val="3099381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The most basic form of parallel kernel in DPC++ is appropriate for operations that can be applied to every piece of data completely independently and in any order.</a:t>
            </a:r>
          </a:p>
          <a:p>
            <a:endParaRPr lang="en-US" sz="1800" dirty="0">
              <a:effectLst/>
              <a:latin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Basic data parallel kernels are expressed using the </a:t>
            </a:r>
            <a:r>
              <a:rPr lang="en-US" sz="1800" b="1" dirty="0" err="1">
                <a:effectLst/>
                <a:latin typeface="Calibri" panose="020F0502020204030204" pitchFamily="34" charset="0"/>
                <a:ea typeface="Calibri" panose="020F0502020204030204" pitchFamily="34" charset="0"/>
                <a:cs typeface="Arial" panose="020B0604020202020204" pitchFamily="34" charset="0"/>
              </a:rPr>
              <a:t>parallel_for</a:t>
            </a:r>
            <a:r>
              <a:rPr lang="en-US" sz="1800" dirty="0">
                <a:effectLst/>
                <a:latin typeface="Calibri" panose="020F0502020204030204" pitchFamily="34" charset="0"/>
                <a:ea typeface="Calibri" panose="020F0502020204030204" pitchFamily="34" charset="0"/>
                <a:cs typeface="Arial" panose="020B0604020202020204" pitchFamily="34" charset="0"/>
              </a:rPr>
              <a:t> function,</a:t>
            </a:r>
          </a:p>
          <a:p>
            <a:r>
              <a:rPr lang="en-US" sz="1800" dirty="0">
                <a:effectLst/>
                <a:latin typeface="Calibri" panose="020F0502020204030204" pitchFamily="34" charset="0"/>
                <a:ea typeface="Calibri" panose="020F0502020204030204" pitchFamily="34" charset="0"/>
                <a:cs typeface="Arial" panose="020B0604020202020204" pitchFamily="34" charset="0"/>
              </a:rPr>
              <a:t>The function only takes two arguments: the first is a </a:t>
            </a:r>
            <a:r>
              <a:rPr lang="en-US" sz="1800" b="1" dirty="0">
                <a:effectLst/>
                <a:latin typeface="Calibri" panose="020F0502020204030204" pitchFamily="34" charset="0"/>
                <a:ea typeface="Calibri" panose="020F0502020204030204" pitchFamily="34" charset="0"/>
                <a:cs typeface="Arial" panose="020B0604020202020204" pitchFamily="34" charset="0"/>
              </a:rPr>
              <a:t>range</a:t>
            </a:r>
            <a:r>
              <a:rPr lang="en-US" sz="1800" dirty="0">
                <a:effectLst/>
                <a:latin typeface="Calibri" panose="020F0502020204030204" pitchFamily="34" charset="0"/>
                <a:ea typeface="Calibri" panose="020F0502020204030204" pitchFamily="34" charset="0"/>
                <a:cs typeface="Arial" panose="020B0604020202020204" pitchFamily="34" charset="0"/>
              </a:rPr>
              <a:t> specifying the number of items to launch in each dimension; and the second is a kernel function to be executed for each index in the range. The kernel can take either an </a:t>
            </a:r>
            <a:r>
              <a:rPr lang="en-US" sz="1800" b="1" dirty="0">
                <a:effectLst/>
                <a:latin typeface="Calibri" panose="020F0502020204030204" pitchFamily="34" charset="0"/>
                <a:ea typeface="Calibri" panose="020F0502020204030204" pitchFamily="34" charset="0"/>
                <a:cs typeface="Arial" panose="020B0604020202020204" pitchFamily="34" charset="0"/>
              </a:rPr>
              <a:t>id</a:t>
            </a:r>
            <a:r>
              <a:rPr lang="en-US" sz="1800" dirty="0">
                <a:effectLst/>
                <a:latin typeface="Calibri" panose="020F0502020204030204" pitchFamily="34" charset="0"/>
                <a:ea typeface="Calibri" panose="020F0502020204030204" pitchFamily="34" charset="0"/>
                <a:cs typeface="Arial" panose="020B0604020202020204" pitchFamily="34" charset="0"/>
              </a:rPr>
              <a:t> or an </a:t>
            </a:r>
            <a:r>
              <a:rPr lang="en-US" sz="1800" b="1" dirty="0">
                <a:effectLst/>
                <a:latin typeface="Calibri" panose="020F0502020204030204" pitchFamily="34" charset="0"/>
                <a:ea typeface="Calibri" panose="020F0502020204030204" pitchFamily="34" charset="0"/>
                <a:cs typeface="Arial" panose="020B0604020202020204" pitchFamily="34" charset="0"/>
              </a:rPr>
              <a:t>item</a:t>
            </a:r>
            <a:r>
              <a:rPr lang="en-US" sz="1800" dirty="0">
                <a:effectLst/>
                <a:latin typeface="Calibri" panose="020F0502020204030204" pitchFamily="34" charset="0"/>
                <a:ea typeface="Calibri" panose="020F0502020204030204" pitchFamily="34" charset="0"/>
                <a:cs typeface="Arial" panose="020B0604020202020204" pitchFamily="34" charset="0"/>
              </a:rPr>
              <a:t> as its argument. </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35</a:t>
            </a:fld>
            <a:endParaRPr lang="en-US"/>
          </a:p>
        </p:txBody>
      </p:sp>
    </p:spTree>
    <p:extLst>
      <p:ext uri="{BB962C8B-B14F-4D97-AF65-F5344CB8AC3E}">
        <p14:creationId xmlns:p14="http://schemas.microsoft.com/office/powerpoint/2010/main" val="384303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Like basic data parallel kernels, ND-range kernels are written in a SPMD style where all work-items execute the same kernel "program" applied to multiple pieces of data. </a:t>
            </a:r>
          </a:p>
          <a:p>
            <a:r>
              <a:rPr lang="en-US" sz="1800" dirty="0">
                <a:effectLst/>
                <a:latin typeface="Calibri" panose="020F0502020204030204" pitchFamily="34" charset="0"/>
                <a:ea typeface="Calibri" panose="020F0502020204030204" pitchFamily="34" charset="0"/>
                <a:cs typeface="Arial" panose="020B0604020202020204" pitchFamily="34" charset="0"/>
              </a:rPr>
              <a:t>The key difference is that each program instance can query its position within the groups that contain it, and can access additional functionality specific to each type of group.</a:t>
            </a:r>
          </a:p>
          <a:p>
            <a:endParaRPr lang="en-US" sz="1800" dirty="0">
              <a:effectLst/>
              <a:latin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Work-items represent the individual instances of a kernel function. </a:t>
            </a:r>
          </a:p>
          <a:p>
            <a:r>
              <a:rPr lang="en-US" sz="1800" dirty="0">
                <a:effectLst/>
                <a:latin typeface="Calibri" panose="020F0502020204030204" pitchFamily="34" charset="0"/>
                <a:ea typeface="Calibri" panose="020F0502020204030204" pitchFamily="34" charset="0"/>
                <a:cs typeface="Arial" panose="020B0604020202020204" pitchFamily="34" charset="0"/>
              </a:rPr>
              <a:t>The work-items in an ND-range are organized into work-groups. Work-groups can execute in any order, and work-items in different work-groups cannot communicate or synchronize with each other except by way of atomic memory operations to global memory. </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36</a:t>
            </a:fld>
            <a:endParaRPr lang="en-US"/>
          </a:p>
        </p:txBody>
      </p:sp>
    </p:spTree>
    <p:extLst>
      <p:ext uri="{BB962C8B-B14F-4D97-AF65-F5344CB8AC3E}">
        <p14:creationId xmlns:p14="http://schemas.microsoft.com/office/powerpoint/2010/main" val="404300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diagram below shows how the work in this kernel is mapped to the work-items in each work-group. Grouping our work-items in this way ensures locality of access and hopefully improves cache hit rates: for example, the work-group has a local range of (4, 4) and contains 16 work-items, but only accesses four times as much data as a single work-item — in other words, each value we load from memory can be re-used four times.</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37</a:t>
            </a:fld>
            <a:endParaRPr lang="en-US"/>
          </a:p>
        </p:txBody>
      </p:sp>
    </p:spTree>
    <p:extLst>
      <p:ext uri="{BB962C8B-B14F-4D97-AF65-F5344CB8AC3E}">
        <p14:creationId xmlns:p14="http://schemas.microsoft.com/office/powerpoint/2010/main" val="54455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Hierarchical data parallel kernels offer an experimental alternative syntax for expressing kernels in terms of work-groups and work-items, where each level of the hierarchy is programmed using a nested invocation of the </a:t>
            </a:r>
            <a:r>
              <a:rPr lang="en-US" sz="1800" dirty="0" err="1">
                <a:effectLst/>
                <a:latin typeface="Calibri" panose="020F0502020204030204" pitchFamily="34" charset="0"/>
                <a:ea typeface="Calibri" panose="020F0502020204030204" pitchFamily="34" charset="0"/>
                <a:cs typeface="Arial" panose="020B0604020202020204" pitchFamily="34" charset="0"/>
              </a:rPr>
              <a:t>parallel_for</a:t>
            </a:r>
            <a:r>
              <a:rPr lang="en-US" sz="1800" dirty="0">
                <a:effectLst/>
                <a:latin typeface="Calibri" panose="020F0502020204030204" pitchFamily="34" charset="0"/>
                <a:ea typeface="Calibri" panose="020F0502020204030204" pitchFamily="34" charset="0"/>
                <a:cs typeface="Arial" panose="020B0604020202020204" pitchFamily="34" charset="0"/>
              </a:rPr>
              <a:t> function. One complexity of hierarchical kernels is that each nested invocation of </a:t>
            </a:r>
            <a:r>
              <a:rPr lang="en-US" sz="1800" dirty="0" err="1">
                <a:effectLst/>
                <a:latin typeface="Calibri" panose="020F0502020204030204" pitchFamily="34" charset="0"/>
                <a:ea typeface="Calibri" panose="020F0502020204030204" pitchFamily="34" charset="0"/>
                <a:cs typeface="Arial" panose="020B0604020202020204" pitchFamily="34" charset="0"/>
              </a:rPr>
              <a:t>parallel_for</a:t>
            </a:r>
            <a:r>
              <a:rPr lang="en-US" sz="1800" dirty="0">
                <a:effectLst/>
                <a:latin typeface="Calibri" panose="020F0502020204030204" pitchFamily="34" charset="0"/>
                <a:ea typeface="Calibri" panose="020F0502020204030204" pitchFamily="34" charset="0"/>
                <a:cs typeface="Arial" panose="020B0604020202020204" pitchFamily="34" charset="0"/>
              </a:rPr>
              <a:t> creates a separate SPMD context; each scope defines a new "program" that should be executed by all parallel workers associated with that scope. Mapping nested parallelism to accelerators is a challenge that is not unique to DPC++. </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38</a:t>
            </a:fld>
            <a:endParaRPr lang="en-US"/>
          </a:p>
        </p:txBody>
      </p:sp>
    </p:spTree>
    <p:extLst>
      <p:ext uri="{BB962C8B-B14F-4D97-AF65-F5344CB8AC3E}">
        <p14:creationId xmlns:p14="http://schemas.microsoft.com/office/powerpoint/2010/main" val="2226610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As shown in below, kernels expressed using hierarchical parallelism are very similar to ND-range kernels. We should therefore view hierarchical parallelism primarily as a productivity feature; it doesn't expose any functionality that isn't already exposed via ND-range kernels, but it may improve the readability of our code and/or reduce the amount of code that we have to write.</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39</a:t>
            </a:fld>
            <a:endParaRPr lang="en-US"/>
          </a:p>
        </p:txBody>
      </p:sp>
    </p:spTree>
    <p:extLst>
      <p:ext uri="{BB962C8B-B14F-4D97-AF65-F5344CB8AC3E}">
        <p14:creationId xmlns:p14="http://schemas.microsoft.com/office/powerpoint/2010/main" val="3269983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Choosing between the different kernel forms is largely a matter of personal preference. However, the rule of thumb is the flowchart below, which selects a kernel form based on:</a:t>
            </a: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1. Whether you have previous experience with parallel programming.</a:t>
            </a: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2. Whether you are writing a new code from scratch, or are porting an existing parallel program written in a different language.</a:t>
            </a: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3. Whether your kernel is embarrassingly parallel, already contains nested parallelism, or re-uses data between different instances of the kernel function.</a:t>
            </a: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4. Whether you are writing a new kernel in SYCL to maximize performance, to improve the portability of your code, or because it provides a more productive means of expressing parallelism than lower-level languages.</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40</a:t>
            </a:fld>
            <a:endParaRPr lang="en-US"/>
          </a:p>
        </p:txBody>
      </p:sp>
    </p:spTree>
    <p:extLst>
      <p:ext uri="{BB962C8B-B14F-4D97-AF65-F5344CB8AC3E}">
        <p14:creationId xmlns:p14="http://schemas.microsoft.com/office/powerpoint/2010/main" val="1317316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 simple vector addition in DPC++</a:t>
            </a:r>
          </a:p>
        </p:txBody>
      </p:sp>
      <p:sp>
        <p:nvSpPr>
          <p:cNvPr id="4" name="Slide Number Placeholder 3"/>
          <p:cNvSpPr>
            <a:spLocks noGrp="1"/>
          </p:cNvSpPr>
          <p:nvPr>
            <p:ph type="sldNum" sz="quarter" idx="5"/>
          </p:nvPr>
        </p:nvSpPr>
        <p:spPr/>
        <p:txBody>
          <a:bodyPr/>
          <a:lstStyle/>
          <a:p>
            <a:fld id="{F6725129-78B0-4022-8DFE-FC9BEEDC77B3}" type="slidenum">
              <a:rPr lang="en-US" smtClean="0"/>
              <a:t>41</a:t>
            </a:fld>
            <a:endParaRPr lang="en-US"/>
          </a:p>
        </p:txBody>
      </p:sp>
    </p:spTree>
    <p:extLst>
      <p:ext uri="{BB962C8B-B14F-4D97-AF65-F5344CB8AC3E}">
        <p14:creationId xmlns:p14="http://schemas.microsoft.com/office/powerpoint/2010/main" val="4083410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A heterogenous system is any system which contains multiple types of computational devices. For instance, a system with both a CPU (Central Processing Unit, often simply called a processor) and a GPU (Graphics Processing Unit) is a heterogeneous system.</a:t>
            </a:r>
          </a:p>
          <a:p>
            <a:endParaRPr lang="en-US" dirty="0"/>
          </a:p>
        </p:txBody>
      </p:sp>
      <p:sp>
        <p:nvSpPr>
          <p:cNvPr id="4" name="Slide Number Placeholder 3"/>
          <p:cNvSpPr>
            <a:spLocks noGrp="1"/>
          </p:cNvSpPr>
          <p:nvPr>
            <p:ph type="sldNum" sz="quarter" idx="10"/>
          </p:nvPr>
        </p:nvSpPr>
        <p:spPr/>
        <p:txBody>
          <a:bodyPr/>
          <a:lstStyle/>
          <a:p>
            <a:fld id="{F6725129-78B0-4022-8DFE-FC9BEEDC77B3}" type="slidenum">
              <a:rPr lang="en-US" smtClean="0"/>
              <a:t>6</a:t>
            </a:fld>
            <a:endParaRPr lang="en-US"/>
          </a:p>
        </p:txBody>
      </p:sp>
    </p:spTree>
    <p:extLst>
      <p:ext uri="{BB962C8B-B14F-4D97-AF65-F5344CB8AC3E}">
        <p14:creationId xmlns:p14="http://schemas.microsoft.com/office/powerpoint/2010/main" val="3158292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 we should create a queue. We do not selected any specific device, therefore it will run on host CPU.</a:t>
            </a:r>
          </a:p>
        </p:txBody>
      </p:sp>
      <p:sp>
        <p:nvSpPr>
          <p:cNvPr id="4" name="Slide Number Placeholder 3"/>
          <p:cNvSpPr>
            <a:spLocks noGrp="1"/>
          </p:cNvSpPr>
          <p:nvPr>
            <p:ph type="sldNum" sz="quarter" idx="5"/>
          </p:nvPr>
        </p:nvSpPr>
        <p:spPr/>
        <p:txBody>
          <a:bodyPr/>
          <a:lstStyle/>
          <a:p>
            <a:fld id="{F6725129-78B0-4022-8DFE-FC9BEEDC77B3}" type="slidenum">
              <a:rPr lang="en-US" smtClean="0"/>
              <a:t>42</a:t>
            </a:fld>
            <a:endParaRPr lang="en-US"/>
          </a:p>
        </p:txBody>
      </p:sp>
    </p:spTree>
    <p:extLst>
      <p:ext uri="{BB962C8B-B14F-4D97-AF65-F5344CB8AC3E}">
        <p14:creationId xmlns:p14="http://schemas.microsoft.com/office/powerpoint/2010/main" val="472664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we should create buffers for data management between the accelerator and host</a:t>
            </a:r>
          </a:p>
        </p:txBody>
      </p:sp>
      <p:sp>
        <p:nvSpPr>
          <p:cNvPr id="4" name="Slide Number Placeholder 3"/>
          <p:cNvSpPr>
            <a:spLocks noGrp="1"/>
          </p:cNvSpPr>
          <p:nvPr>
            <p:ph type="sldNum" sz="quarter" idx="5"/>
          </p:nvPr>
        </p:nvSpPr>
        <p:spPr/>
        <p:txBody>
          <a:bodyPr/>
          <a:lstStyle/>
          <a:p>
            <a:fld id="{F6725129-78B0-4022-8DFE-FC9BEEDC77B3}" type="slidenum">
              <a:rPr lang="en-US" smtClean="0"/>
              <a:t>43</a:t>
            </a:fld>
            <a:endParaRPr lang="en-US"/>
          </a:p>
        </p:txBody>
      </p:sp>
    </p:spTree>
    <p:extLst>
      <p:ext uri="{BB962C8B-B14F-4D97-AF65-F5344CB8AC3E}">
        <p14:creationId xmlns:p14="http://schemas.microsoft.com/office/powerpoint/2010/main" val="38288791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must submit the queue. Then In order to use the buffers, we require to define accessors as follow:</a:t>
            </a:r>
          </a:p>
        </p:txBody>
      </p:sp>
      <p:sp>
        <p:nvSpPr>
          <p:cNvPr id="4" name="Slide Number Placeholder 3"/>
          <p:cNvSpPr>
            <a:spLocks noGrp="1"/>
          </p:cNvSpPr>
          <p:nvPr>
            <p:ph type="sldNum" sz="quarter" idx="5"/>
          </p:nvPr>
        </p:nvSpPr>
        <p:spPr/>
        <p:txBody>
          <a:bodyPr/>
          <a:lstStyle/>
          <a:p>
            <a:fld id="{F6725129-78B0-4022-8DFE-FC9BEEDC77B3}" type="slidenum">
              <a:rPr lang="en-US" smtClean="0"/>
              <a:t>44</a:t>
            </a:fld>
            <a:endParaRPr lang="en-US"/>
          </a:p>
        </p:txBody>
      </p:sp>
    </p:spTree>
    <p:extLst>
      <p:ext uri="{BB962C8B-B14F-4D97-AF65-F5344CB8AC3E}">
        <p14:creationId xmlns:p14="http://schemas.microsoft.com/office/powerpoint/2010/main" val="4210702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 use a dispatch function </a:t>
            </a:r>
            <a:r>
              <a:rPr lang="en-US" dirty="0" err="1"/>
              <a:t>parallel_for</a:t>
            </a:r>
            <a:r>
              <a:rPr lang="en-US" dirty="0"/>
              <a:t>  </a:t>
            </a:r>
          </a:p>
        </p:txBody>
      </p:sp>
      <p:sp>
        <p:nvSpPr>
          <p:cNvPr id="4" name="Slide Number Placeholder 3"/>
          <p:cNvSpPr>
            <a:spLocks noGrp="1"/>
          </p:cNvSpPr>
          <p:nvPr>
            <p:ph type="sldNum" sz="quarter" idx="5"/>
          </p:nvPr>
        </p:nvSpPr>
        <p:spPr/>
        <p:txBody>
          <a:bodyPr/>
          <a:lstStyle/>
          <a:p>
            <a:fld id="{F6725129-78B0-4022-8DFE-FC9BEEDC77B3}" type="slidenum">
              <a:rPr lang="en-US" smtClean="0"/>
              <a:t>45</a:t>
            </a:fld>
            <a:endParaRPr lang="en-US"/>
          </a:p>
        </p:txBody>
      </p:sp>
    </p:spTree>
    <p:extLst>
      <p:ext uri="{BB962C8B-B14F-4D97-AF65-F5344CB8AC3E}">
        <p14:creationId xmlns:p14="http://schemas.microsoft.com/office/powerpoint/2010/main" val="3509338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parallel for kernel, we put the computation and it will be executed on the accelerator device. </a:t>
            </a:r>
          </a:p>
        </p:txBody>
      </p:sp>
      <p:sp>
        <p:nvSpPr>
          <p:cNvPr id="4" name="Slide Number Placeholder 3"/>
          <p:cNvSpPr>
            <a:spLocks noGrp="1"/>
          </p:cNvSpPr>
          <p:nvPr>
            <p:ph type="sldNum" sz="quarter" idx="5"/>
          </p:nvPr>
        </p:nvSpPr>
        <p:spPr/>
        <p:txBody>
          <a:bodyPr/>
          <a:lstStyle/>
          <a:p>
            <a:fld id="{F6725129-78B0-4022-8DFE-FC9BEEDC77B3}" type="slidenum">
              <a:rPr lang="en-US" smtClean="0"/>
              <a:t>46</a:t>
            </a:fld>
            <a:endParaRPr lang="en-US"/>
          </a:p>
        </p:txBody>
      </p:sp>
    </p:spTree>
    <p:extLst>
      <p:ext uri="{BB962C8B-B14F-4D97-AF65-F5344CB8AC3E}">
        <p14:creationId xmlns:p14="http://schemas.microsoft.com/office/powerpoint/2010/main" val="425007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Having multiple types of devices, each with different architectures and therefore different characteristics, leads to different programming and optimization needs for each device. This creates a number of challenges —helping solve these being the motivation behind DPC++.</a:t>
            </a:r>
          </a:p>
          <a:p>
            <a:r>
              <a:rPr lang="en-US" sz="1800" dirty="0">
                <a:effectLst/>
                <a:latin typeface="Calibri" panose="020F0502020204030204" pitchFamily="34" charset="0"/>
                <a:ea typeface="Calibri" panose="020F0502020204030204" pitchFamily="34" charset="0"/>
                <a:cs typeface="Arial" panose="020B0604020202020204" pitchFamily="34" charset="0"/>
              </a:rPr>
              <a:t>Accelerator architectures can be bucketed into broad categories that impact how we need to think about the programming model, and the types of workloads that an accelerator will perform well on.</a:t>
            </a:r>
          </a:p>
          <a:p>
            <a:r>
              <a:rPr lang="en-US" sz="1800" dirty="0">
                <a:effectLst/>
                <a:latin typeface="Calibri" panose="020F0502020204030204" pitchFamily="34" charset="0"/>
                <a:cs typeface="Arial" panose="020B0604020202020204" pitchFamily="34" charset="0"/>
              </a:rPr>
              <a:t>For example, </a:t>
            </a:r>
            <a:r>
              <a:rPr lang="en-US" sz="1800" dirty="0">
                <a:effectLst/>
                <a:latin typeface="Calibri" panose="020F0502020204030204" pitchFamily="34" charset="0"/>
                <a:ea typeface="Calibri" panose="020F0502020204030204" pitchFamily="34" charset="0"/>
                <a:cs typeface="Arial" panose="020B0604020202020204" pitchFamily="34" charset="0"/>
              </a:rPr>
              <a:t>CPUs are the best choice for general purpose code including scalar and decision making (frequently branching) code, and often have built in accelerators for vectors. But FPGAs and ASICs are particularly suited to accelerate spatial problems. </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7</a:t>
            </a:fld>
            <a:endParaRPr lang="en-US"/>
          </a:p>
        </p:txBody>
      </p:sp>
    </p:spTree>
    <p:extLst>
      <p:ext uri="{BB962C8B-B14F-4D97-AF65-F5344CB8AC3E}">
        <p14:creationId xmlns:p14="http://schemas.microsoft.com/office/powerpoint/2010/main" val="376029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The platform model, used by DPC++, specifies a host that coordinates and controls the compute work that is performed on the devices.  </a:t>
            </a:r>
          </a:p>
          <a:p>
            <a:r>
              <a:rPr lang="en-US" sz="1800" dirty="0">
                <a:effectLst/>
                <a:latin typeface="Calibri" panose="020F0502020204030204" pitchFamily="34" charset="0"/>
                <a:ea typeface="Calibri" panose="020F0502020204030204" pitchFamily="34" charset="0"/>
                <a:cs typeface="Arial" panose="020B0604020202020204" pitchFamily="34" charset="0"/>
              </a:rPr>
              <a:t>A device is an accelerator, presumably with specialized capabilities. There is always a device corresponding to the host, known as the host device. Providing this guaranteed-to-be-available target for device code allows device code to be written assuming at least one device is available, even if it is the host itself! The choice of the devices on which to run device code is under program control - it is entirely our choice as programmer if, and how, we want to execute code on specific devices.</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8</a:t>
            </a:fld>
            <a:endParaRPr lang="en-US"/>
          </a:p>
        </p:txBody>
      </p:sp>
    </p:spTree>
    <p:extLst>
      <p:ext uri="{BB962C8B-B14F-4D97-AF65-F5344CB8AC3E}">
        <p14:creationId xmlns:p14="http://schemas.microsoft.com/office/powerpoint/2010/main" val="790828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Coding in DPC++ or SYCL has a “single source” property, which means that host code and device code can exist within the same source file. This is illustrated in this slide:</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9</a:t>
            </a:fld>
            <a:endParaRPr lang="en-US"/>
          </a:p>
        </p:txBody>
      </p:sp>
    </p:spTree>
    <p:extLst>
      <p:ext uri="{BB962C8B-B14F-4D97-AF65-F5344CB8AC3E}">
        <p14:creationId xmlns:p14="http://schemas.microsoft.com/office/powerpoint/2010/main" val="4288126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 single application may use multiple accelerators, but with specific purposes for each. In the following Figure, we consider that an application may use different algorithms that may be designed to perform on a particular type of accelerator if present. Such a program can run everywhere, and the CPU is used unless a well-suited accelerator is available for a particular algorithm.</a:t>
            </a:r>
          </a:p>
          <a:p>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10</a:t>
            </a:fld>
            <a:endParaRPr lang="en-US"/>
          </a:p>
        </p:txBody>
      </p:sp>
    </p:spTree>
    <p:extLst>
      <p:ext uri="{BB962C8B-B14F-4D97-AF65-F5344CB8AC3E}">
        <p14:creationId xmlns:p14="http://schemas.microsoft.com/office/powerpoint/2010/main" val="3868298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Here, we describe where code can execute, introduce when it will execute, and describe the mechanisms used to control the locations of execution. </a:t>
            </a:r>
            <a:endParaRPr lang="en-US" dirty="0"/>
          </a:p>
        </p:txBody>
      </p:sp>
      <p:sp>
        <p:nvSpPr>
          <p:cNvPr id="4" name="Slide Number Placeholder 3"/>
          <p:cNvSpPr>
            <a:spLocks noGrp="1"/>
          </p:cNvSpPr>
          <p:nvPr>
            <p:ph type="sldNum" sz="quarter" idx="5"/>
          </p:nvPr>
        </p:nvSpPr>
        <p:spPr/>
        <p:txBody>
          <a:bodyPr/>
          <a:lstStyle/>
          <a:p>
            <a:fld id="{F6725129-78B0-4022-8DFE-FC9BEEDC77B3}" type="slidenum">
              <a:rPr lang="en-US" smtClean="0"/>
              <a:t>11</a:t>
            </a:fld>
            <a:endParaRPr lang="en-US"/>
          </a:p>
        </p:txBody>
      </p:sp>
    </p:spTree>
    <p:extLst>
      <p:ext uri="{BB962C8B-B14F-4D97-AF65-F5344CB8AC3E}">
        <p14:creationId xmlns:p14="http://schemas.microsoft.com/office/powerpoint/2010/main" val="1423917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6F79-C582-4476-BCA8-97E7D75C48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658092-2D5A-4987-857D-A60FBEFA3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A8E930-80A0-4ED4-8CCA-84A52DF16FDE}"/>
              </a:ext>
            </a:extLst>
          </p:cNvPr>
          <p:cNvSpPr>
            <a:spLocks noGrp="1"/>
          </p:cNvSpPr>
          <p:nvPr>
            <p:ph type="dt" sz="half" idx="10"/>
          </p:nvPr>
        </p:nvSpPr>
        <p:spPr/>
        <p:txBody>
          <a:bodyPr/>
          <a:lstStyle/>
          <a:p>
            <a:fld id="{28E88CC7-8D31-4BB3-AD92-A85D6C711F31}" type="datetimeFigureOut">
              <a:rPr lang="en-US" smtClean="0"/>
              <a:t>3/22/23</a:t>
            </a:fld>
            <a:endParaRPr lang="en-US"/>
          </a:p>
        </p:txBody>
      </p:sp>
      <p:sp>
        <p:nvSpPr>
          <p:cNvPr id="5" name="Footer Placeholder 4">
            <a:extLst>
              <a:ext uri="{FF2B5EF4-FFF2-40B4-BE49-F238E27FC236}">
                <a16:creationId xmlns:a16="http://schemas.microsoft.com/office/drawing/2014/main" id="{B5B3447A-F472-4E5D-A558-571FC222E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3C300-ED36-4E8B-B369-6B5327DFE7DD}"/>
              </a:ext>
            </a:extLst>
          </p:cNvPr>
          <p:cNvSpPr>
            <a:spLocks noGrp="1"/>
          </p:cNvSpPr>
          <p:nvPr>
            <p:ph type="sldNum" sz="quarter" idx="12"/>
          </p:nvPr>
        </p:nvSpPr>
        <p:spPr/>
        <p:txBody>
          <a:bodyPr/>
          <a:lstStyle/>
          <a:p>
            <a:fld id="{F40A1B2C-D476-40E6-AFFF-9098865C50F0}" type="slidenum">
              <a:rPr lang="en-US" smtClean="0"/>
              <a:t>‹#›</a:t>
            </a:fld>
            <a:endParaRPr lang="en-US"/>
          </a:p>
        </p:txBody>
      </p:sp>
    </p:spTree>
    <p:extLst>
      <p:ext uri="{BB962C8B-B14F-4D97-AF65-F5344CB8AC3E}">
        <p14:creationId xmlns:p14="http://schemas.microsoft.com/office/powerpoint/2010/main" val="1800584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BEAF-826F-4D6D-8BE7-230DB9FB30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342341-BB9E-4E8C-8119-50C1CA67B3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AF9AD-C6E8-48A7-92C6-08B501A0C24C}"/>
              </a:ext>
            </a:extLst>
          </p:cNvPr>
          <p:cNvSpPr>
            <a:spLocks noGrp="1"/>
          </p:cNvSpPr>
          <p:nvPr>
            <p:ph type="dt" sz="half" idx="10"/>
          </p:nvPr>
        </p:nvSpPr>
        <p:spPr/>
        <p:txBody>
          <a:bodyPr/>
          <a:lstStyle/>
          <a:p>
            <a:fld id="{28E88CC7-8D31-4BB3-AD92-A85D6C711F31}" type="datetimeFigureOut">
              <a:rPr lang="en-US" smtClean="0"/>
              <a:t>3/22/23</a:t>
            </a:fld>
            <a:endParaRPr lang="en-US"/>
          </a:p>
        </p:txBody>
      </p:sp>
      <p:sp>
        <p:nvSpPr>
          <p:cNvPr id="5" name="Footer Placeholder 4">
            <a:extLst>
              <a:ext uri="{FF2B5EF4-FFF2-40B4-BE49-F238E27FC236}">
                <a16:creationId xmlns:a16="http://schemas.microsoft.com/office/drawing/2014/main" id="{0DCDF517-5B4C-4860-AE3C-216B07B0F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990DE-957D-4E24-BC25-683C5C31C7C0}"/>
              </a:ext>
            </a:extLst>
          </p:cNvPr>
          <p:cNvSpPr>
            <a:spLocks noGrp="1"/>
          </p:cNvSpPr>
          <p:nvPr>
            <p:ph type="sldNum" sz="quarter" idx="12"/>
          </p:nvPr>
        </p:nvSpPr>
        <p:spPr/>
        <p:txBody>
          <a:bodyPr/>
          <a:lstStyle/>
          <a:p>
            <a:fld id="{F40A1B2C-D476-40E6-AFFF-9098865C50F0}" type="slidenum">
              <a:rPr lang="en-US" smtClean="0"/>
              <a:t>‹#›</a:t>
            </a:fld>
            <a:endParaRPr lang="en-US"/>
          </a:p>
        </p:txBody>
      </p:sp>
    </p:spTree>
    <p:extLst>
      <p:ext uri="{BB962C8B-B14F-4D97-AF65-F5344CB8AC3E}">
        <p14:creationId xmlns:p14="http://schemas.microsoft.com/office/powerpoint/2010/main" val="190747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044856-CF78-4D5D-A845-1854947B43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10B3A6-D5EE-4E31-BDD1-F7FCDBED35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75838-B4ED-4831-B465-7D575286A9E7}"/>
              </a:ext>
            </a:extLst>
          </p:cNvPr>
          <p:cNvSpPr>
            <a:spLocks noGrp="1"/>
          </p:cNvSpPr>
          <p:nvPr>
            <p:ph type="dt" sz="half" idx="10"/>
          </p:nvPr>
        </p:nvSpPr>
        <p:spPr/>
        <p:txBody>
          <a:bodyPr/>
          <a:lstStyle/>
          <a:p>
            <a:fld id="{28E88CC7-8D31-4BB3-AD92-A85D6C711F31}" type="datetimeFigureOut">
              <a:rPr lang="en-US" smtClean="0"/>
              <a:t>3/22/23</a:t>
            </a:fld>
            <a:endParaRPr lang="en-US"/>
          </a:p>
        </p:txBody>
      </p:sp>
      <p:sp>
        <p:nvSpPr>
          <p:cNvPr id="5" name="Footer Placeholder 4">
            <a:extLst>
              <a:ext uri="{FF2B5EF4-FFF2-40B4-BE49-F238E27FC236}">
                <a16:creationId xmlns:a16="http://schemas.microsoft.com/office/drawing/2014/main" id="{CD826F10-A785-4B85-A702-4AA86DECC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24E51-97C1-4C62-A7C2-3235E969D46A}"/>
              </a:ext>
            </a:extLst>
          </p:cNvPr>
          <p:cNvSpPr>
            <a:spLocks noGrp="1"/>
          </p:cNvSpPr>
          <p:nvPr>
            <p:ph type="sldNum" sz="quarter" idx="12"/>
          </p:nvPr>
        </p:nvSpPr>
        <p:spPr/>
        <p:txBody>
          <a:bodyPr/>
          <a:lstStyle/>
          <a:p>
            <a:fld id="{F40A1B2C-D476-40E6-AFFF-9098865C50F0}" type="slidenum">
              <a:rPr lang="en-US" smtClean="0"/>
              <a:t>‹#›</a:t>
            </a:fld>
            <a:endParaRPr lang="en-US"/>
          </a:p>
        </p:txBody>
      </p:sp>
    </p:spTree>
    <p:extLst>
      <p:ext uri="{BB962C8B-B14F-4D97-AF65-F5344CB8AC3E}">
        <p14:creationId xmlns:p14="http://schemas.microsoft.com/office/powerpoint/2010/main" val="382431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479F-CD7B-492F-A6F1-9AB0F4070C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5991BD-EA31-447A-9A6E-26F93E8705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A5D91-7AE7-46CD-9247-4B21A611B063}"/>
              </a:ext>
            </a:extLst>
          </p:cNvPr>
          <p:cNvSpPr>
            <a:spLocks noGrp="1"/>
          </p:cNvSpPr>
          <p:nvPr>
            <p:ph type="dt" sz="half" idx="10"/>
          </p:nvPr>
        </p:nvSpPr>
        <p:spPr/>
        <p:txBody>
          <a:bodyPr/>
          <a:lstStyle/>
          <a:p>
            <a:fld id="{28E88CC7-8D31-4BB3-AD92-A85D6C711F31}" type="datetimeFigureOut">
              <a:rPr lang="en-US" smtClean="0"/>
              <a:t>3/22/23</a:t>
            </a:fld>
            <a:endParaRPr lang="en-US"/>
          </a:p>
        </p:txBody>
      </p:sp>
      <p:sp>
        <p:nvSpPr>
          <p:cNvPr id="5" name="Footer Placeholder 4">
            <a:extLst>
              <a:ext uri="{FF2B5EF4-FFF2-40B4-BE49-F238E27FC236}">
                <a16:creationId xmlns:a16="http://schemas.microsoft.com/office/drawing/2014/main" id="{51E335FB-9E41-4306-90CC-EBA4B2087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91D86-2AE5-48CA-B783-50B84284F832}"/>
              </a:ext>
            </a:extLst>
          </p:cNvPr>
          <p:cNvSpPr>
            <a:spLocks noGrp="1"/>
          </p:cNvSpPr>
          <p:nvPr>
            <p:ph type="sldNum" sz="quarter" idx="12"/>
          </p:nvPr>
        </p:nvSpPr>
        <p:spPr/>
        <p:txBody>
          <a:bodyPr/>
          <a:lstStyle/>
          <a:p>
            <a:fld id="{F40A1B2C-D476-40E6-AFFF-9098865C50F0}" type="slidenum">
              <a:rPr lang="en-US" smtClean="0"/>
              <a:t>‹#›</a:t>
            </a:fld>
            <a:endParaRPr lang="en-US"/>
          </a:p>
        </p:txBody>
      </p:sp>
    </p:spTree>
    <p:extLst>
      <p:ext uri="{BB962C8B-B14F-4D97-AF65-F5344CB8AC3E}">
        <p14:creationId xmlns:p14="http://schemas.microsoft.com/office/powerpoint/2010/main" val="3212334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E4BF-EF9C-42D9-BFF6-AB5263FACC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DAFC86-3A5D-4C87-8640-6C451E4123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D02D15-5B1B-4CC1-9242-DFD10EF8A2EE}"/>
              </a:ext>
            </a:extLst>
          </p:cNvPr>
          <p:cNvSpPr>
            <a:spLocks noGrp="1"/>
          </p:cNvSpPr>
          <p:nvPr>
            <p:ph type="dt" sz="half" idx="10"/>
          </p:nvPr>
        </p:nvSpPr>
        <p:spPr/>
        <p:txBody>
          <a:bodyPr/>
          <a:lstStyle/>
          <a:p>
            <a:fld id="{28E88CC7-8D31-4BB3-AD92-A85D6C711F31}" type="datetimeFigureOut">
              <a:rPr lang="en-US" smtClean="0"/>
              <a:t>3/22/23</a:t>
            </a:fld>
            <a:endParaRPr lang="en-US"/>
          </a:p>
        </p:txBody>
      </p:sp>
      <p:sp>
        <p:nvSpPr>
          <p:cNvPr id="5" name="Footer Placeholder 4">
            <a:extLst>
              <a:ext uri="{FF2B5EF4-FFF2-40B4-BE49-F238E27FC236}">
                <a16:creationId xmlns:a16="http://schemas.microsoft.com/office/drawing/2014/main" id="{FFDD6733-0ACA-44BB-8808-7AF3747DD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BC4A7-C892-4918-ADDE-F662B4640A27}"/>
              </a:ext>
            </a:extLst>
          </p:cNvPr>
          <p:cNvSpPr>
            <a:spLocks noGrp="1"/>
          </p:cNvSpPr>
          <p:nvPr>
            <p:ph type="sldNum" sz="quarter" idx="12"/>
          </p:nvPr>
        </p:nvSpPr>
        <p:spPr/>
        <p:txBody>
          <a:bodyPr/>
          <a:lstStyle/>
          <a:p>
            <a:fld id="{F40A1B2C-D476-40E6-AFFF-9098865C50F0}" type="slidenum">
              <a:rPr lang="en-US" smtClean="0"/>
              <a:t>‹#›</a:t>
            </a:fld>
            <a:endParaRPr lang="en-US"/>
          </a:p>
        </p:txBody>
      </p:sp>
    </p:spTree>
    <p:extLst>
      <p:ext uri="{BB962C8B-B14F-4D97-AF65-F5344CB8AC3E}">
        <p14:creationId xmlns:p14="http://schemas.microsoft.com/office/powerpoint/2010/main" val="7365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1AB4-63B6-44E5-A463-1A452799AC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22549-7A08-49FD-80DB-90D4D13240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524524-F538-46BB-93E0-24AEB70502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C6A1E4-07E0-4018-93C0-CBBE4C727331}"/>
              </a:ext>
            </a:extLst>
          </p:cNvPr>
          <p:cNvSpPr>
            <a:spLocks noGrp="1"/>
          </p:cNvSpPr>
          <p:nvPr>
            <p:ph type="dt" sz="half" idx="10"/>
          </p:nvPr>
        </p:nvSpPr>
        <p:spPr/>
        <p:txBody>
          <a:bodyPr/>
          <a:lstStyle/>
          <a:p>
            <a:fld id="{28E88CC7-8D31-4BB3-AD92-A85D6C711F31}" type="datetimeFigureOut">
              <a:rPr lang="en-US" smtClean="0"/>
              <a:t>3/22/23</a:t>
            </a:fld>
            <a:endParaRPr lang="en-US"/>
          </a:p>
        </p:txBody>
      </p:sp>
      <p:sp>
        <p:nvSpPr>
          <p:cNvPr id="6" name="Footer Placeholder 5">
            <a:extLst>
              <a:ext uri="{FF2B5EF4-FFF2-40B4-BE49-F238E27FC236}">
                <a16:creationId xmlns:a16="http://schemas.microsoft.com/office/drawing/2014/main" id="{F019D2B0-7D93-4DD3-874C-D4BECA814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1B8E2-2C2F-469F-BE21-A3C49E026E00}"/>
              </a:ext>
            </a:extLst>
          </p:cNvPr>
          <p:cNvSpPr>
            <a:spLocks noGrp="1"/>
          </p:cNvSpPr>
          <p:nvPr>
            <p:ph type="sldNum" sz="quarter" idx="12"/>
          </p:nvPr>
        </p:nvSpPr>
        <p:spPr/>
        <p:txBody>
          <a:bodyPr/>
          <a:lstStyle/>
          <a:p>
            <a:fld id="{F40A1B2C-D476-40E6-AFFF-9098865C50F0}" type="slidenum">
              <a:rPr lang="en-US" smtClean="0"/>
              <a:t>‹#›</a:t>
            </a:fld>
            <a:endParaRPr lang="en-US"/>
          </a:p>
        </p:txBody>
      </p:sp>
    </p:spTree>
    <p:extLst>
      <p:ext uri="{BB962C8B-B14F-4D97-AF65-F5344CB8AC3E}">
        <p14:creationId xmlns:p14="http://schemas.microsoft.com/office/powerpoint/2010/main" val="3065992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401D7-0DAC-42E0-9F42-41B873893D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FAC3C8-B637-48AC-A236-BBCC6BADF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7ACFED-AD9D-4849-A8D0-0C05B59CB7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A72165-76AA-477F-B4AB-84B50B231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EBBE47-3B51-4B70-ADC9-76BDCCE44E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81D016-9B52-4619-8A98-080C59FF38C1}"/>
              </a:ext>
            </a:extLst>
          </p:cNvPr>
          <p:cNvSpPr>
            <a:spLocks noGrp="1"/>
          </p:cNvSpPr>
          <p:nvPr>
            <p:ph type="dt" sz="half" idx="10"/>
          </p:nvPr>
        </p:nvSpPr>
        <p:spPr/>
        <p:txBody>
          <a:bodyPr/>
          <a:lstStyle/>
          <a:p>
            <a:fld id="{28E88CC7-8D31-4BB3-AD92-A85D6C711F31}" type="datetimeFigureOut">
              <a:rPr lang="en-US" smtClean="0"/>
              <a:t>3/22/23</a:t>
            </a:fld>
            <a:endParaRPr lang="en-US"/>
          </a:p>
        </p:txBody>
      </p:sp>
      <p:sp>
        <p:nvSpPr>
          <p:cNvPr id="8" name="Footer Placeholder 7">
            <a:extLst>
              <a:ext uri="{FF2B5EF4-FFF2-40B4-BE49-F238E27FC236}">
                <a16:creationId xmlns:a16="http://schemas.microsoft.com/office/drawing/2014/main" id="{A448382E-111E-4ED0-8649-0E59F038AE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602F1A-653C-4D15-B5FC-14C930E3610D}"/>
              </a:ext>
            </a:extLst>
          </p:cNvPr>
          <p:cNvSpPr>
            <a:spLocks noGrp="1"/>
          </p:cNvSpPr>
          <p:nvPr>
            <p:ph type="sldNum" sz="quarter" idx="12"/>
          </p:nvPr>
        </p:nvSpPr>
        <p:spPr/>
        <p:txBody>
          <a:bodyPr/>
          <a:lstStyle/>
          <a:p>
            <a:fld id="{F40A1B2C-D476-40E6-AFFF-9098865C50F0}" type="slidenum">
              <a:rPr lang="en-US" smtClean="0"/>
              <a:t>‹#›</a:t>
            </a:fld>
            <a:endParaRPr lang="en-US"/>
          </a:p>
        </p:txBody>
      </p:sp>
    </p:spTree>
    <p:extLst>
      <p:ext uri="{BB962C8B-B14F-4D97-AF65-F5344CB8AC3E}">
        <p14:creationId xmlns:p14="http://schemas.microsoft.com/office/powerpoint/2010/main" val="1164334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7C66-0008-46CC-A7E0-8D3A48B912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099957-C69D-49E2-AEE3-F6177B4A3251}"/>
              </a:ext>
            </a:extLst>
          </p:cNvPr>
          <p:cNvSpPr>
            <a:spLocks noGrp="1"/>
          </p:cNvSpPr>
          <p:nvPr>
            <p:ph type="dt" sz="half" idx="10"/>
          </p:nvPr>
        </p:nvSpPr>
        <p:spPr/>
        <p:txBody>
          <a:bodyPr/>
          <a:lstStyle/>
          <a:p>
            <a:fld id="{28E88CC7-8D31-4BB3-AD92-A85D6C711F31}" type="datetimeFigureOut">
              <a:rPr lang="en-US" smtClean="0"/>
              <a:t>3/22/23</a:t>
            </a:fld>
            <a:endParaRPr lang="en-US"/>
          </a:p>
        </p:txBody>
      </p:sp>
      <p:sp>
        <p:nvSpPr>
          <p:cNvPr id="4" name="Footer Placeholder 3">
            <a:extLst>
              <a:ext uri="{FF2B5EF4-FFF2-40B4-BE49-F238E27FC236}">
                <a16:creationId xmlns:a16="http://schemas.microsoft.com/office/drawing/2014/main" id="{9792A000-EA03-41E9-AE4B-0509A56358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419B53-A82F-4243-9A1F-0C17F4098658}"/>
              </a:ext>
            </a:extLst>
          </p:cNvPr>
          <p:cNvSpPr>
            <a:spLocks noGrp="1"/>
          </p:cNvSpPr>
          <p:nvPr>
            <p:ph type="sldNum" sz="quarter" idx="12"/>
          </p:nvPr>
        </p:nvSpPr>
        <p:spPr/>
        <p:txBody>
          <a:bodyPr/>
          <a:lstStyle/>
          <a:p>
            <a:fld id="{F40A1B2C-D476-40E6-AFFF-9098865C50F0}" type="slidenum">
              <a:rPr lang="en-US" smtClean="0"/>
              <a:t>‹#›</a:t>
            </a:fld>
            <a:endParaRPr lang="en-US"/>
          </a:p>
        </p:txBody>
      </p:sp>
    </p:spTree>
    <p:extLst>
      <p:ext uri="{BB962C8B-B14F-4D97-AF65-F5344CB8AC3E}">
        <p14:creationId xmlns:p14="http://schemas.microsoft.com/office/powerpoint/2010/main" val="2850373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4141B0-55CA-4DCE-9C53-69083C1D1042}"/>
              </a:ext>
            </a:extLst>
          </p:cNvPr>
          <p:cNvSpPr>
            <a:spLocks noGrp="1"/>
          </p:cNvSpPr>
          <p:nvPr>
            <p:ph type="dt" sz="half" idx="10"/>
          </p:nvPr>
        </p:nvSpPr>
        <p:spPr/>
        <p:txBody>
          <a:bodyPr/>
          <a:lstStyle/>
          <a:p>
            <a:fld id="{28E88CC7-8D31-4BB3-AD92-A85D6C711F31}" type="datetimeFigureOut">
              <a:rPr lang="en-US" smtClean="0"/>
              <a:t>3/22/23</a:t>
            </a:fld>
            <a:endParaRPr lang="en-US"/>
          </a:p>
        </p:txBody>
      </p:sp>
      <p:sp>
        <p:nvSpPr>
          <p:cNvPr id="3" name="Footer Placeholder 2">
            <a:extLst>
              <a:ext uri="{FF2B5EF4-FFF2-40B4-BE49-F238E27FC236}">
                <a16:creationId xmlns:a16="http://schemas.microsoft.com/office/drawing/2014/main" id="{2E1F8EBF-6C1B-4F93-8605-302B17E050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5619B2-0673-44B6-ACAF-215CC59AD87B}"/>
              </a:ext>
            </a:extLst>
          </p:cNvPr>
          <p:cNvSpPr>
            <a:spLocks noGrp="1"/>
          </p:cNvSpPr>
          <p:nvPr>
            <p:ph type="sldNum" sz="quarter" idx="12"/>
          </p:nvPr>
        </p:nvSpPr>
        <p:spPr/>
        <p:txBody>
          <a:bodyPr/>
          <a:lstStyle/>
          <a:p>
            <a:fld id="{F40A1B2C-D476-40E6-AFFF-9098865C50F0}" type="slidenum">
              <a:rPr lang="en-US" smtClean="0"/>
              <a:t>‹#›</a:t>
            </a:fld>
            <a:endParaRPr lang="en-US"/>
          </a:p>
        </p:txBody>
      </p:sp>
    </p:spTree>
    <p:extLst>
      <p:ext uri="{BB962C8B-B14F-4D97-AF65-F5344CB8AC3E}">
        <p14:creationId xmlns:p14="http://schemas.microsoft.com/office/powerpoint/2010/main" val="2977502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CB71-5101-4F49-AD12-86F982834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99BC82-1836-484B-BBBA-CDAEB175A6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FA6ACD-9F6F-46CF-B0E9-17D9CE729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3773-90E4-4B0A-BEA6-CF3D66C82AD5}"/>
              </a:ext>
            </a:extLst>
          </p:cNvPr>
          <p:cNvSpPr>
            <a:spLocks noGrp="1"/>
          </p:cNvSpPr>
          <p:nvPr>
            <p:ph type="dt" sz="half" idx="10"/>
          </p:nvPr>
        </p:nvSpPr>
        <p:spPr/>
        <p:txBody>
          <a:bodyPr/>
          <a:lstStyle/>
          <a:p>
            <a:fld id="{28E88CC7-8D31-4BB3-AD92-A85D6C711F31}" type="datetimeFigureOut">
              <a:rPr lang="en-US" smtClean="0"/>
              <a:t>3/22/23</a:t>
            </a:fld>
            <a:endParaRPr lang="en-US"/>
          </a:p>
        </p:txBody>
      </p:sp>
      <p:sp>
        <p:nvSpPr>
          <p:cNvPr id="6" name="Footer Placeholder 5">
            <a:extLst>
              <a:ext uri="{FF2B5EF4-FFF2-40B4-BE49-F238E27FC236}">
                <a16:creationId xmlns:a16="http://schemas.microsoft.com/office/drawing/2014/main" id="{9217BD3F-C978-44FB-ADA2-B523F5B222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FFB6C9-8333-4AE8-B5D3-F7DD2A7930A8}"/>
              </a:ext>
            </a:extLst>
          </p:cNvPr>
          <p:cNvSpPr>
            <a:spLocks noGrp="1"/>
          </p:cNvSpPr>
          <p:nvPr>
            <p:ph type="sldNum" sz="quarter" idx="12"/>
          </p:nvPr>
        </p:nvSpPr>
        <p:spPr/>
        <p:txBody>
          <a:bodyPr/>
          <a:lstStyle/>
          <a:p>
            <a:fld id="{F40A1B2C-D476-40E6-AFFF-9098865C50F0}" type="slidenum">
              <a:rPr lang="en-US" smtClean="0"/>
              <a:t>‹#›</a:t>
            </a:fld>
            <a:endParaRPr lang="en-US"/>
          </a:p>
        </p:txBody>
      </p:sp>
    </p:spTree>
    <p:extLst>
      <p:ext uri="{BB962C8B-B14F-4D97-AF65-F5344CB8AC3E}">
        <p14:creationId xmlns:p14="http://schemas.microsoft.com/office/powerpoint/2010/main" val="2656562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8E28-C77F-449D-BBEB-FF1315CBD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EB83E7-AF6C-4350-BD36-6B518F74E6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E94842-EF4A-4C8F-861C-5F2934AC5B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46CB7-7A50-464E-A1F4-A8E50F246E1F}"/>
              </a:ext>
            </a:extLst>
          </p:cNvPr>
          <p:cNvSpPr>
            <a:spLocks noGrp="1"/>
          </p:cNvSpPr>
          <p:nvPr>
            <p:ph type="dt" sz="half" idx="10"/>
          </p:nvPr>
        </p:nvSpPr>
        <p:spPr/>
        <p:txBody>
          <a:bodyPr/>
          <a:lstStyle/>
          <a:p>
            <a:fld id="{28E88CC7-8D31-4BB3-AD92-A85D6C711F31}" type="datetimeFigureOut">
              <a:rPr lang="en-US" smtClean="0"/>
              <a:t>3/22/23</a:t>
            </a:fld>
            <a:endParaRPr lang="en-US"/>
          </a:p>
        </p:txBody>
      </p:sp>
      <p:sp>
        <p:nvSpPr>
          <p:cNvPr id="6" name="Footer Placeholder 5">
            <a:extLst>
              <a:ext uri="{FF2B5EF4-FFF2-40B4-BE49-F238E27FC236}">
                <a16:creationId xmlns:a16="http://schemas.microsoft.com/office/drawing/2014/main" id="{6E71F60A-644F-4DBB-8C33-1E99D69CD7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8A6C3F-ED18-4FBE-BBFA-0082FE95E0EE}"/>
              </a:ext>
            </a:extLst>
          </p:cNvPr>
          <p:cNvSpPr>
            <a:spLocks noGrp="1"/>
          </p:cNvSpPr>
          <p:nvPr>
            <p:ph type="sldNum" sz="quarter" idx="12"/>
          </p:nvPr>
        </p:nvSpPr>
        <p:spPr/>
        <p:txBody>
          <a:bodyPr/>
          <a:lstStyle/>
          <a:p>
            <a:fld id="{F40A1B2C-D476-40E6-AFFF-9098865C50F0}" type="slidenum">
              <a:rPr lang="en-US" smtClean="0"/>
              <a:t>‹#›</a:t>
            </a:fld>
            <a:endParaRPr lang="en-US"/>
          </a:p>
        </p:txBody>
      </p:sp>
    </p:spTree>
    <p:extLst>
      <p:ext uri="{BB962C8B-B14F-4D97-AF65-F5344CB8AC3E}">
        <p14:creationId xmlns:p14="http://schemas.microsoft.com/office/powerpoint/2010/main" val="3249469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A9A85B-F478-424C-8DF2-D34C87D035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5F0104-A822-43D4-8302-DDA3604B8F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401A6-916E-4218-8799-BBDB7A10A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88CC7-8D31-4BB3-AD92-A85D6C711F31}" type="datetimeFigureOut">
              <a:rPr lang="en-US" smtClean="0"/>
              <a:t>3/22/23</a:t>
            </a:fld>
            <a:endParaRPr lang="en-US"/>
          </a:p>
        </p:txBody>
      </p:sp>
      <p:sp>
        <p:nvSpPr>
          <p:cNvPr id="5" name="Footer Placeholder 4">
            <a:extLst>
              <a:ext uri="{FF2B5EF4-FFF2-40B4-BE49-F238E27FC236}">
                <a16:creationId xmlns:a16="http://schemas.microsoft.com/office/drawing/2014/main" id="{5457A6FF-88DB-411A-B4D8-205D8CB049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81BCAA-B077-4D9C-9F45-679474E07A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A1B2C-D476-40E6-AFFF-9098865C50F0}" type="slidenum">
              <a:rPr lang="en-US" smtClean="0"/>
              <a:t>‹#›</a:t>
            </a:fld>
            <a:endParaRPr lang="en-US"/>
          </a:p>
        </p:txBody>
      </p:sp>
    </p:spTree>
    <p:extLst>
      <p:ext uri="{BB962C8B-B14F-4D97-AF65-F5344CB8AC3E}">
        <p14:creationId xmlns:p14="http://schemas.microsoft.com/office/powerpoint/2010/main" val="205212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9;p1">
            <a:extLst>
              <a:ext uri="{FF2B5EF4-FFF2-40B4-BE49-F238E27FC236}">
                <a16:creationId xmlns:a16="http://schemas.microsoft.com/office/drawing/2014/main" id="{2451C63C-6404-4AFB-9DF6-79E8DE2DE71D}"/>
              </a:ext>
            </a:extLst>
          </p:cNvPr>
          <p:cNvSpPr txBox="1">
            <a:spLocks noGrp="1"/>
          </p:cNvSpPr>
          <p:nvPr/>
        </p:nvSpPr>
        <p:spPr>
          <a:xfrm>
            <a:off x="697319" y="314645"/>
            <a:ext cx="10997609" cy="16614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lgn="ctr">
              <a:buClr>
                <a:srgbClr val="2F5496"/>
              </a:buClr>
              <a:buSzPts val="4000"/>
            </a:pPr>
            <a:r>
              <a:rPr lang="en-US" sz="4000" b="1" dirty="0">
                <a:solidFill>
                  <a:srgbClr val="2F5496"/>
                </a:solidFill>
                <a:latin typeface="Arial"/>
                <a:ea typeface="Arial"/>
                <a:cs typeface="Arial"/>
                <a:sym typeface="Arial"/>
              </a:rPr>
              <a:t>Migrating to  DPC++ </a:t>
            </a:r>
            <a:endParaRPr sz="4000" b="1" dirty="0">
              <a:solidFill>
                <a:srgbClr val="2F5496"/>
              </a:solidFill>
              <a:latin typeface="Arial"/>
              <a:ea typeface="Arial"/>
              <a:cs typeface="Arial"/>
              <a:sym typeface="Arial"/>
            </a:endParaRPr>
          </a:p>
        </p:txBody>
      </p:sp>
      <p:sp>
        <p:nvSpPr>
          <p:cNvPr id="6" name="Google Shape;90;p1">
            <a:extLst>
              <a:ext uri="{FF2B5EF4-FFF2-40B4-BE49-F238E27FC236}">
                <a16:creationId xmlns:a16="http://schemas.microsoft.com/office/drawing/2014/main" id="{8B01ACB8-A144-4E65-AC3F-F46D206CB059}"/>
              </a:ext>
            </a:extLst>
          </p:cNvPr>
          <p:cNvSpPr txBox="1">
            <a:spLocks noGrp="1"/>
          </p:cNvSpPr>
          <p:nvPr/>
        </p:nvSpPr>
        <p:spPr>
          <a:xfrm>
            <a:off x="504431" y="1469765"/>
            <a:ext cx="10715847" cy="39184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ctr" rtl="0">
              <a:lnSpc>
                <a:spcPct val="90000"/>
              </a:lnSpc>
              <a:spcBef>
                <a:spcPts val="0"/>
              </a:spcBef>
              <a:spcAft>
                <a:spcPts val="0"/>
              </a:spcAft>
              <a:buClr>
                <a:schemeClr val="dk1"/>
              </a:buClr>
              <a:buSzPts val="2800"/>
              <a:buNone/>
            </a:pPr>
            <a:endParaRPr b="1" dirty="0">
              <a:latin typeface="Arial"/>
              <a:ea typeface="Arial"/>
              <a:cs typeface="Arial"/>
              <a:sym typeface="Arial"/>
            </a:endParaRPr>
          </a:p>
          <a:p>
            <a:pPr marL="0" lvl="0" indent="0" algn="ctr" rtl="0">
              <a:lnSpc>
                <a:spcPct val="90000"/>
              </a:lnSpc>
              <a:spcBef>
                <a:spcPts val="1000"/>
              </a:spcBef>
              <a:spcAft>
                <a:spcPts val="0"/>
              </a:spcAft>
              <a:buClr>
                <a:schemeClr val="dk1"/>
              </a:buClr>
              <a:buSzPts val="3200"/>
              <a:buNone/>
            </a:pPr>
            <a:endParaRPr sz="3200" dirty="0">
              <a:latin typeface="Arial"/>
              <a:ea typeface="Arial"/>
              <a:cs typeface="Arial"/>
              <a:sym typeface="Arial"/>
            </a:endParaRPr>
          </a:p>
        </p:txBody>
      </p:sp>
      <p:sp>
        <p:nvSpPr>
          <p:cNvPr id="7" name="Google Shape;91;p1">
            <a:extLst>
              <a:ext uri="{FF2B5EF4-FFF2-40B4-BE49-F238E27FC236}">
                <a16:creationId xmlns:a16="http://schemas.microsoft.com/office/drawing/2014/main" id="{1DDDBD2E-61CB-4398-B4F9-5ACC267B2825}"/>
              </a:ext>
            </a:extLst>
          </p:cNvPr>
          <p:cNvSpPr txBox="1">
            <a:spLocks noGrp="1"/>
          </p:cNvSpPr>
          <p:nvPr/>
        </p:nvSpPr>
        <p:spPr>
          <a:xfrm>
            <a:off x="8757102" y="6274999"/>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
        <p:nvSpPr>
          <p:cNvPr id="8" name="Google Shape;92;p1">
            <a:extLst>
              <a:ext uri="{FF2B5EF4-FFF2-40B4-BE49-F238E27FC236}">
                <a16:creationId xmlns:a16="http://schemas.microsoft.com/office/drawing/2014/main" id="{09ED1BA2-D561-47F8-9122-DD8E32F039AA}"/>
              </a:ext>
            </a:extLst>
          </p:cNvPr>
          <p:cNvSpPr/>
          <p:nvPr/>
        </p:nvSpPr>
        <p:spPr>
          <a:xfrm>
            <a:off x="597169" y="217456"/>
            <a:ext cx="11090400" cy="1855800"/>
          </a:xfrm>
          <a:prstGeom prst="rect">
            <a:avLst/>
          </a:prstGeom>
          <a:noFill/>
          <a:ln w="5715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9" name="Google Shape;93;p1" descr="A close up of a sign&#10;&#10;Description automatically generated">
            <a:extLst>
              <a:ext uri="{FF2B5EF4-FFF2-40B4-BE49-F238E27FC236}">
                <a16:creationId xmlns:a16="http://schemas.microsoft.com/office/drawing/2014/main" id="{B250F4FE-2507-4655-B6B7-50E8785F3A54}"/>
              </a:ext>
            </a:extLst>
          </p:cNvPr>
          <p:cNvPicPr preferRelativeResize="0"/>
          <p:nvPr/>
        </p:nvPicPr>
        <p:blipFill rotWithShape="1">
          <a:blip r:embed="rId3">
            <a:alphaModFix/>
          </a:blip>
          <a:srcRect/>
          <a:stretch/>
        </p:blipFill>
        <p:spPr>
          <a:xfrm>
            <a:off x="497072" y="5105549"/>
            <a:ext cx="1577778" cy="1534995"/>
          </a:xfrm>
          <a:prstGeom prst="rect">
            <a:avLst/>
          </a:prstGeom>
          <a:noFill/>
          <a:ln>
            <a:noFill/>
          </a:ln>
        </p:spPr>
      </p:pic>
      <p:pic>
        <p:nvPicPr>
          <p:cNvPr id="11" name="Picture 10" descr="A close up of a sign&#10;&#10;Description automatically generated">
            <a:extLst>
              <a:ext uri="{FF2B5EF4-FFF2-40B4-BE49-F238E27FC236}">
                <a16:creationId xmlns:a16="http://schemas.microsoft.com/office/drawing/2014/main" id="{E88CCD0F-C120-40E3-B09F-76B5931F7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8702" y="5062347"/>
            <a:ext cx="1577778" cy="1577778"/>
          </a:xfrm>
          <a:prstGeom prst="rect">
            <a:avLst/>
          </a:prstGeom>
        </p:spPr>
      </p:pic>
    </p:spTree>
    <p:extLst>
      <p:ext uri="{BB962C8B-B14F-4D97-AF65-F5344CB8AC3E}">
        <p14:creationId xmlns:p14="http://schemas.microsoft.com/office/powerpoint/2010/main" val="3746069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CPU VS </a:t>
            </a:r>
            <a:r>
              <a:rPr lang="en-US" b="1" dirty="0" err="1">
                <a:solidFill>
                  <a:srgbClr val="2F5496"/>
                </a:solidFill>
                <a:latin typeface="Arial"/>
                <a:ea typeface="Arial"/>
                <a:cs typeface="Arial"/>
              </a:rPr>
              <a:t>CPU+Devices</a:t>
            </a:r>
            <a:endParaRPr lang="en-US" dirty="0"/>
          </a:p>
        </p:txBody>
      </p:sp>
      <p:sp>
        <p:nvSpPr>
          <p:cNvPr id="3" name="Content Placeholder 2"/>
          <p:cNvSpPr>
            <a:spLocks noGrp="1"/>
          </p:cNvSpPr>
          <p:nvPr>
            <p:ph idx="1"/>
          </p:nvPr>
        </p:nvSpPr>
        <p:spPr/>
        <p:txBody>
          <a:bodyPr>
            <a:normAutofit/>
          </a:bodyPr>
          <a:lstStyle/>
          <a:p>
            <a:pPr>
              <a:lnSpc>
                <a:spcPct val="100000"/>
              </a:lnSpc>
            </a:pPr>
            <a:r>
              <a:rPr lang="en-US" dirty="0">
                <a:solidFill>
                  <a:srgbClr val="0070C0"/>
                </a:solidFill>
              </a:rPr>
              <a:t>A single application may use multiple accelerators, but with specific purposes for each. </a:t>
            </a:r>
          </a:p>
          <a:p>
            <a:pPr lvl="1">
              <a:lnSpc>
                <a:spcPct val="100000"/>
              </a:lnSpc>
            </a:pPr>
            <a:r>
              <a:rPr lang="en-US" dirty="0">
                <a:solidFill>
                  <a:srgbClr val="0070C0"/>
                </a:solidFill>
              </a:rPr>
              <a:t>In Figure : an application may use different algorithms that may be designed to perform on a particular type of accelerator if present. </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a:picLocks noChangeAspect="1"/>
          </p:cNvPicPr>
          <p:nvPr/>
        </p:nvPicPr>
        <p:blipFill>
          <a:blip r:embed="rId3"/>
          <a:stretch>
            <a:fillRect/>
          </a:stretch>
        </p:blipFill>
        <p:spPr>
          <a:xfrm>
            <a:off x="3102707" y="3776702"/>
            <a:ext cx="5185874" cy="2918029"/>
          </a:xfrm>
          <a:prstGeom prst="rect">
            <a:avLst/>
          </a:prstGeom>
        </p:spPr>
      </p:pic>
    </p:spTree>
    <p:extLst>
      <p:ext uri="{BB962C8B-B14F-4D97-AF65-F5344CB8AC3E}">
        <p14:creationId xmlns:p14="http://schemas.microsoft.com/office/powerpoint/2010/main" val="2839251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cs typeface="Arial"/>
                <a:sym typeface="Arial"/>
              </a:rPr>
              <a:t>Where </a:t>
            </a:r>
            <a:r>
              <a:rPr lang="en-US" b="1" dirty="0">
                <a:solidFill>
                  <a:srgbClr val="2F5496"/>
                </a:solidFill>
                <a:latin typeface="Arial"/>
                <a:ea typeface="Arial"/>
                <a:cs typeface="Arial"/>
              </a:rPr>
              <a:t>Code Executes?</a:t>
            </a:r>
            <a:r>
              <a:rPr lang="en-US" b="1" dirty="0">
                <a:solidFill>
                  <a:srgbClr val="2F5496"/>
                </a:solidFill>
                <a:latin typeface="Arial"/>
                <a:cs typeface="Arial"/>
                <a:sym typeface="Arial"/>
              </a:rPr>
              <a:t> </a:t>
            </a:r>
            <a:endParaRPr lang="en-US" dirty="0"/>
          </a:p>
        </p:txBody>
      </p:sp>
      <p:sp>
        <p:nvSpPr>
          <p:cNvPr id="3" name="Content Placeholder 2"/>
          <p:cNvSpPr>
            <a:spLocks noGrp="1"/>
          </p:cNvSpPr>
          <p:nvPr>
            <p:ph idx="1"/>
          </p:nvPr>
        </p:nvSpPr>
        <p:spPr/>
        <p:txBody>
          <a:bodyPr>
            <a:normAutofit/>
          </a:bodyPr>
          <a:lstStyle/>
          <a:p>
            <a:r>
              <a:rPr lang="en-US" dirty="0">
                <a:solidFill>
                  <a:srgbClr val="0070C0"/>
                </a:solidFill>
              </a:rPr>
              <a:t>Choosing a device on which to execute</a:t>
            </a:r>
          </a:p>
          <a:p>
            <a:endParaRPr lang="en-US" dirty="0">
              <a:solidFill>
                <a:srgbClr val="0070C0"/>
              </a:solidFill>
            </a:endParaRPr>
          </a:p>
          <a:p>
            <a:r>
              <a:rPr lang="en-US" dirty="0">
                <a:solidFill>
                  <a:srgbClr val="0070C0"/>
                </a:solidFill>
              </a:rPr>
              <a:t>Queues</a:t>
            </a:r>
          </a:p>
          <a:p>
            <a:endParaRPr lang="en-US" dirty="0">
              <a:solidFill>
                <a:srgbClr val="0070C0"/>
              </a:solidFill>
            </a:endParaRPr>
          </a:p>
          <a:p>
            <a:r>
              <a:rPr lang="en-US" dirty="0">
                <a:solidFill>
                  <a:srgbClr val="0070C0"/>
                </a:solidFill>
              </a:rPr>
              <a:t>Execution Model</a:t>
            </a:r>
          </a:p>
          <a:p>
            <a:endParaRPr lang="en-US" dirty="0">
              <a:solidFill>
                <a:srgbClr val="0070C0"/>
              </a:solidFill>
            </a:endParaRPr>
          </a:p>
          <a:p>
            <a:r>
              <a:rPr lang="en-US" dirty="0">
                <a:solidFill>
                  <a:srgbClr val="0070C0"/>
                </a:solidFill>
              </a:rPr>
              <a:t>Device dispatch and memory copy mechanisms</a:t>
            </a:r>
          </a:p>
          <a:p>
            <a:endParaRPr lang="en-US" dirty="0">
              <a:solidFill>
                <a:srgbClr val="0070C0"/>
              </a:solidFill>
            </a:endParaRP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914596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Where Code Executes?</a:t>
            </a:r>
            <a:endParaRPr lang="en-US" dirty="0"/>
          </a:p>
        </p:txBody>
      </p:sp>
      <p:sp>
        <p:nvSpPr>
          <p:cNvPr id="3" name="Content Placeholder 2"/>
          <p:cNvSpPr>
            <a:spLocks noGrp="1"/>
          </p:cNvSpPr>
          <p:nvPr>
            <p:ph idx="1"/>
          </p:nvPr>
        </p:nvSpPr>
        <p:spPr/>
        <p:txBody>
          <a:bodyPr>
            <a:normAutofit/>
          </a:bodyPr>
          <a:lstStyle/>
          <a:p>
            <a:pPr>
              <a:lnSpc>
                <a:spcPct val="110000"/>
              </a:lnSpc>
            </a:pPr>
            <a:r>
              <a:rPr lang="en-US" sz="3000" dirty="0">
                <a:solidFill>
                  <a:srgbClr val="0070C0"/>
                </a:solidFill>
              </a:rPr>
              <a:t>DPC++ applications </a:t>
            </a:r>
          </a:p>
          <a:p>
            <a:pPr lvl="1">
              <a:lnSpc>
                <a:spcPct val="110000"/>
              </a:lnSpc>
            </a:pPr>
            <a:r>
              <a:rPr lang="en-US" sz="2600" dirty="0">
                <a:solidFill>
                  <a:srgbClr val="0070C0"/>
                </a:solidFill>
              </a:rPr>
              <a:t>C++ host code which is executed by the CPU(s) </a:t>
            </a:r>
          </a:p>
          <a:p>
            <a:pPr lvl="2">
              <a:lnSpc>
                <a:spcPct val="110000"/>
              </a:lnSpc>
            </a:pPr>
            <a:r>
              <a:rPr lang="en-US" sz="2200" dirty="0">
                <a:solidFill>
                  <a:srgbClr val="0070C0"/>
                </a:solidFill>
              </a:rPr>
              <a:t>Host code is the backbone of the application in that it defines and controls the execution of compute on available devices. </a:t>
            </a:r>
          </a:p>
          <a:p>
            <a:pPr lvl="2">
              <a:lnSpc>
                <a:spcPct val="110000"/>
              </a:lnSpc>
            </a:pPr>
            <a:r>
              <a:rPr lang="en-US" sz="2200" dirty="0">
                <a:solidFill>
                  <a:srgbClr val="0070C0"/>
                </a:solidFill>
              </a:rPr>
              <a:t>The host code orchestrates data movement and compute offload to devices, but can also perform compute-intensive work itself. </a:t>
            </a:r>
          </a:p>
          <a:p>
            <a:pPr lvl="1">
              <a:lnSpc>
                <a:spcPct val="110000"/>
              </a:lnSpc>
            </a:pPr>
            <a:r>
              <a:rPr lang="en-US" sz="2600" dirty="0">
                <a:solidFill>
                  <a:srgbClr val="0070C0"/>
                </a:solidFill>
              </a:rPr>
              <a:t>Devices correspond to accelerators or processors</a:t>
            </a:r>
          </a:p>
          <a:p>
            <a:pPr lvl="2">
              <a:lnSpc>
                <a:spcPct val="110000"/>
              </a:lnSpc>
            </a:pPr>
            <a:r>
              <a:rPr lang="en-US" sz="2200" dirty="0">
                <a:solidFill>
                  <a:srgbClr val="0070C0"/>
                </a:solidFill>
              </a:rPr>
              <a:t>Conceptually independent from the CPU that is executing host code.</a:t>
            </a:r>
          </a:p>
          <a:p>
            <a:pPr lvl="2">
              <a:lnSpc>
                <a:spcPct val="110000"/>
              </a:lnSpc>
            </a:pPr>
            <a:r>
              <a:rPr lang="en-US" sz="2200" dirty="0">
                <a:solidFill>
                  <a:srgbClr val="0070C0"/>
                </a:solidFill>
              </a:rPr>
              <a:t>Run device code. </a:t>
            </a:r>
          </a:p>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
        <p:nvSpPr>
          <p:cNvPr id="5" name="TextBox 4"/>
          <p:cNvSpPr txBox="1"/>
          <p:nvPr/>
        </p:nvSpPr>
        <p:spPr>
          <a:xfrm>
            <a:off x="2375877" y="5838092"/>
            <a:ext cx="8057661" cy="1107996"/>
          </a:xfrm>
          <a:prstGeom prst="rect">
            <a:avLst/>
          </a:prstGeom>
          <a:noFill/>
        </p:spPr>
        <p:txBody>
          <a:bodyPr wrap="square" rtlCol="0">
            <a:spAutoFit/>
          </a:bodyPr>
          <a:lstStyle/>
          <a:p>
            <a:pPr marL="0" lvl="2" algn="ctr"/>
            <a:r>
              <a:rPr lang="en-US" sz="2400" b="1" dirty="0">
                <a:solidFill>
                  <a:schemeClr val="accent4">
                    <a:lumMod val="75000"/>
                  </a:schemeClr>
                </a:solidFill>
              </a:rPr>
              <a:t>Device code executes asynchronously from the host code, unless the developer explicitly ties the two together. </a:t>
            </a:r>
          </a:p>
          <a:p>
            <a:pPr algn="ctr"/>
            <a:endParaRPr lang="en-US" dirty="0"/>
          </a:p>
        </p:txBody>
      </p:sp>
    </p:spTree>
    <p:extLst>
      <p:ext uri="{BB962C8B-B14F-4D97-AF65-F5344CB8AC3E}">
        <p14:creationId xmlns:p14="http://schemas.microsoft.com/office/powerpoint/2010/main" val="317009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06723" cy="1325563"/>
          </a:xfrm>
        </p:spPr>
        <p:txBody>
          <a:bodyPr/>
          <a:lstStyle/>
          <a:p>
            <a:r>
              <a:rPr lang="en-US" b="1" dirty="0">
                <a:solidFill>
                  <a:srgbClr val="2F5496"/>
                </a:solidFill>
                <a:latin typeface="Arial"/>
                <a:ea typeface="Arial"/>
                <a:cs typeface="Arial"/>
              </a:rPr>
              <a:t>Choosing a device on which to execute</a:t>
            </a:r>
            <a:endParaRPr lang="en-US" dirty="0"/>
          </a:p>
        </p:txBody>
      </p:sp>
      <p:sp>
        <p:nvSpPr>
          <p:cNvPr id="3" name="Content Placeholder 2"/>
          <p:cNvSpPr>
            <a:spLocks noGrp="1"/>
          </p:cNvSpPr>
          <p:nvPr>
            <p:ph idx="1"/>
          </p:nvPr>
        </p:nvSpPr>
        <p:spPr>
          <a:xfrm>
            <a:off x="720970" y="1690688"/>
            <a:ext cx="10515600" cy="4351338"/>
          </a:xfrm>
        </p:spPr>
        <p:txBody>
          <a:bodyPr>
            <a:normAutofit fontScale="92500" lnSpcReduction="10000"/>
          </a:bodyPr>
          <a:lstStyle/>
          <a:p>
            <a:pPr>
              <a:lnSpc>
                <a:spcPct val="120000"/>
              </a:lnSpc>
            </a:pPr>
            <a:r>
              <a:rPr lang="en-US" sz="3000" dirty="0">
                <a:solidFill>
                  <a:srgbClr val="0070C0"/>
                </a:solidFill>
              </a:rPr>
              <a:t>To explore the mechanisms that control where device code executes</a:t>
            </a:r>
          </a:p>
          <a:p>
            <a:pPr marL="971550" lvl="1" indent="-514350">
              <a:lnSpc>
                <a:spcPct val="120000"/>
              </a:lnSpc>
              <a:buFont typeface="+mj-lt"/>
              <a:buAutoNum type="arabicPeriod"/>
            </a:pPr>
            <a:r>
              <a:rPr lang="en-US" sz="2600" dirty="0">
                <a:solidFill>
                  <a:srgbClr val="0070C0"/>
                </a:solidFill>
              </a:rPr>
              <a:t>Running device code “somewhere”, with the developer not caring which device it ends up being.</a:t>
            </a:r>
          </a:p>
          <a:p>
            <a:pPr marL="971550" lvl="1" indent="-514350">
              <a:lnSpc>
                <a:spcPct val="120000"/>
              </a:lnSpc>
              <a:buFont typeface="+mj-lt"/>
              <a:buAutoNum type="arabicPeriod"/>
            </a:pPr>
            <a:r>
              <a:rPr lang="en-US" sz="2600" dirty="0">
                <a:solidFill>
                  <a:srgbClr val="0070C0"/>
                </a:solidFill>
              </a:rPr>
              <a:t>Explicitly running device code on the host device, which is typical used for debugging.</a:t>
            </a:r>
          </a:p>
          <a:p>
            <a:pPr marL="971550" lvl="1" indent="-514350">
              <a:lnSpc>
                <a:spcPct val="120000"/>
              </a:lnSpc>
              <a:buFont typeface="+mj-lt"/>
              <a:buAutoNum type="arabicPeriod"/>
            </a:pPr>
            <a:r>
              <a:rPr lang="en-US" sz="2600" dirty="0">
                <a:solidFill>
                  <a:srgbClr val="0070C0"/>
                </a:solidFill>
              </a:rPr>
              <a:t>Dispatching device code to another accelerator device.</a:t>
            </a:r>
          </a:p>
          <a:p>
            <a:pPr marL="971550" lvl="1" indent="-514350">
              <a:lnSpc>
                <a:spcPct val="120000"/>
              </a:lnSpc>
              <a:buFont typeface="+mj-lt"/>
              <a:buAutoNum type="arabicPeriod"/>
            </a:pPr>
            <a:r>
              <a:rPr lang="en-US" sz="2600" dirty="0">
                <a:solidFill>
                  <a:srgbClr val="0070C0"/>
                </a:solidFill>
              </a:rPr>
              <a:t>Dispatching device code to a heterogeneous set of devices.</a:t>
            </a:r>
          </a:p>
          <a:p>
            <a:pPr marL="971550" lvl="1" indent="-514350">
              <a:lnSpc>
                <a:spcPct val="120000"/>
              </a:lnSpc>
              <a:buFont typeface="+mj-lt"/>
              <a:buAutoNum type="arabicPeriod"/>
            </a:pPr>
            <a:r>
              <a:rPr lang="en-US" sz="2600" dirty="0">
                <a:solidFill>
                  <a:srgbClr val="0070C0"/>
                </a:solidFill>
              </a:rPr>
              <a:t>Selecting specific devices from a more general class of devices, such as a specific type of FPGA from a collection of available FPGA devices.</a:t>
            </a:r>
          </a:p>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1467699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Queue</a:t>
            </a:r>
            <a:endParaRPr lang="en-US" dirty="0"/>
          </a:p>
        </p:txBody>
      </p:sp>
      <p:sp>
        <p:nvSpPr>
          <p:cNvPr id="3" name="Content Placeholder 2"/>
          <p:cNvSpPr>
            <a:spLocks noGrp="1"/>
          </p:cNvSpPr>
          <p:nvPr>
            <p:ph idx="1"/>
          </p:nvPr>
        </p:nvSpPr>
        <p:spPr/>
        <p:txBody>
          <a:bodyPr>
            <a:normAutofit/>
          </a:bodyPr>
          <a:lstStyle/>
          <a:p>
            <a:pPr marL="228600" lvl="2">
              <a:spcBef>
                <a:spcPts val="1000"/>
              </a:spcBef>
            </a:pPr>
            <a:r>
              <a:rPr lang="en-US" sz="2400" dirty="0">
                <a:solidFill>
                  <a:srgbClr val="0070C0"/>
                </a:solidFill>
              </a:rPr>
              <a:t>The mechanism through which host code submits work to a device for future execution. </a:t>
            </a:r>
          </a:p>
          <a:p>
            <a:pPr marL="685800" lvl="3">
              <a:spcBef>
                <a:spcPts val="1000"/>
              </a:spcBef>
            </a:pPr>
            <a:r>
              <a:rPr lang="en-US" sz="2200" dirty="0">
                <a:solidFill>
                  <a:srgbClr val="0070C0"/>
                </a:solidFill>
              </a:rPr>
              <a:t>A </a:t>
            </a:r>
            <a:r>
              <a:rPr lang="en-US" sz="2200" dirty="0" err="1">
                <a:solidFill>
                  <a:srgbClr val="0070C0"/>
                </a:solidFill>
              </a:rPr>
              <a:t>sycl</a:t>
            </a:r>
            <a:r>
              <a:rPr lang="en-US" sz="2200" dirty="0">
                <a:solidFill>
                  <a:srgbClr val="0070C0"/>
                </a:solidFill>
              </a:rPr>
              <a:t>::queue is an abstraction to which work is submitted for execution on a single device. </a:t>
            </a:r>
          </a:p>
          <a:p>
            <a:pPr marL="685800" lvl="3">
              <a:spcBef>
                <a:spcPts val="1000"/>
              </a:spcBef>
            </a:pPr>
            <a:r>
              <a:rPr lang="en-US" sz="2200" dirty="0">
                <a:solidFill>
                  <a:srgbClr val="0070C0"/>
                </a:solidFill>
              </a:rPr>
              <a:t>A </a:t>
            </a:r>
            <a:r>
              <a:rPr lang="en-US" sz="2200" dirty="0" err="1">
                <a:solidFill>
                  <a:srgbClr val="0070C0"/>
                </a:solidFill>
              </a:rPr>
              <a:t>sycl</a:t>
            </a:r>
            <a:r>
              <a:rPr lang="en-US" sz="2200" dirty="0">
                <a:solidFill>
                  <a:srgbClr val="0070C0"/>
                </a:solidFill>
              </a:rPr>
              <a:t>::queue is bound to a single </a:t>
            </a:r>
            <a:r>
              <a:rPr lang="en-US" sz="2200" dirty="0" err="1">
                <a:solidFill>
                  <a:srgbClr val="0070C0"/>
                </a:solidFill>
              </a:rPr>
              <a:t>sycl</a:t>
            </a:r>
            <a:r>
              <a:rPr lang="en-US" sz="2200" dirty="0">
                <a:solidFill>
                  <a:srgbClr val="0070C0"/>
                </a:solidFill>
              </a:rPr>
              <a:t>::device, and that binding occurs on construction of the queue. </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6" name="Picture 5"/>
          <p:cNvPicPr>
            <a:picLocks noChangeAspect="1"/>
          </p:cNvPicPr>
          <p:nvPr/>
        </p:nvPicPr>
        <p:blipFill>
          <a:blip r:embed="rId3"/>
          <a:stretch>
            <a:fillRect/>
          </a:stretch>
        </p:blipFill>
        <p:spPr>
          <a:xfrm>
            <a:off x="4790989" y="4063817"/>
            <a:ext cx="3626179" cy="2725785"/>
          </a:xfrm>
          <a:prstGeom prst="rect">
            <a:avLst/>
          </a:prstGeom>
        </p:spPr>
      </p:pic>
      <p:pic>
        <p:nvPicPr>
          <p:cNvPr id="7" name="Picture 6"/>
          <p:cNvPicPr>
            <a:picLocks noChangeAspect="1"/>
          </p:cNvPicPr>
          <p:nvPr/>
        </p:nvPicPr>
        <p:blipFill>
          <a:blip r:embed="rId4"/>
          <a:stretch>
            <a:fillRect/>
          </a:stretch>
        </p:blipFill>
        <p:spPr>
          <a:xfrm>
            <a:off x="838200" y="4555863"/>
            <a:ext cx="3599915" cy="993944"/>
          </a:xfrm>
          <a:prstGeom prst="rect">
            <a:avLst/>
          </a:prstGeom>
        </p:spPr>
      </p:pic>
    </p:spTree>
    <p:extLst>
      <p:ext uri="{BB962C8B-B14F-4D97-AF65-F5344CB8AC3E}">
        <p14:creationId xmlns:p14="http://schemas.microsoft.com/office/powerpoint/2010/main" val="3390321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Device Selector Class</a:t>
            </a:r>
            <a:endParaRPr lang="en-US" dirty="0"/>
          </a:p>
        </p:txBody>
      </p:sp>
      <p:sp>
        <p:nvSpPr>
          <p:cNvPr id="3" name="Content Placeholder 2"/>
          <p:cNvSpPr>
            <a:spLocks noGrp="1"/>
          </p:cNvSpPr>
          <p:nvPr>
            <p:ph idx="1"/>
          </p:nvPr>
        </p:nvSpPr>
        <p:spPr>
          <a:xfrm>
            <a:off x="838200" y="1597999"/>
            <a:ext cx="10515600" cy="4351338"/>
          </a:xfrm>
        </p:spPr>
        <p:txBody>
          <a:bodyPr>
            <a:normAutofit/>
          </a:bodyPr>
          <a:lstStyle/>
          <a:p>
            <a:pPr marL="228600" lvl="2">
              <a:spcBef>
                <a:spcPts val="1000"/>
              </a:spcBef>
            </a:pPr>
            <a:r>
              <a:rPr lang="en-US" sz="2400" dirty="0">
                <a:solidFill>
                  <a:srgbClr val="0070C0"/>
                </a:solidFill>
              </a:rPr>
              <a:t>Enables the runtime selection of a particular device to execute kernels based upon user-provided heuristics. </a:t>
            </a:r>
          </a:p>
          <a:p>
            <a:pPr marL="685800" lvl="3">
              <a:spcBef>
                <a:spcPts val="1000"/>
              </a:spcBef>
            </a:pPr>
            <a:r>
              <a:rPr lang="en-US" sz="2200" dirty="0">
                <a:solidFill>
                  <a:srgbClr val="0070C0"/>
                </a:solidFill>
              </a:rPr>
              <a:t>Selection of the device is achieved through a device selector abstraction and associated </a:t>
            </a:r>
            <a:r>
              <a:rPr lang="en-US" sz="2200" dirty="0" err="1">
                <a:solidFill>
                  <a:srgbClr val="0070C0"/>
                </a:solidFill>
              </a:rPr>
              <a:t>sycl</a:t>
            </a:r>
            <a:r>
              <a:rPr lang="en-US" sz="2200" dirty="0">
                <a:solidFill>
                  <a:srgbClr val="0070C0"/>
                </a:solidFill>
              </a:rPr>
              <a:t>::</a:t>
            </a:r>
            <a:r>
              <a:rPr lang="en-US" sz="2200" dirty="0" err="1">
                <a:solidFill>
                  <a:srgbClr val="0070C0"/>
                </a:solidFill>
              </a:rPr>
              <a:t>device_selector</a:t>
            </a:r>
            <a:r>
              <a:rPr lang="en-US" sz="2200" dirty="0">
                <a:solidFill>
                  <a:srgbClr val="0070C0"/>
                </a:solidFill>
              </a:rPr>
              <a:t> class.</a:t>
            </a:r>
          </a:p>
          <a:p>
            <a:pPr marL="228600" lvl="2">
              <a:spcBef>
                <a:spcPts val="1000"/>
              </a:spcBef>
            </a:pPr>
            <a:endParaRPr lang="en-US" sz="2400" dirty="0">
              <a:solidFill>
                <a:srgbClr val="0070C0"/>
              </a:solidFill>
            </a:endParaRP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p:nvPr/>
        </p:nvPicPr>
        <p:blipFill>
          <a:blip r:embed="rId3"/>
          <a:stretch>
            <a:fillRect/>
          </a:stretch>
        </p:blipFill>
        <p:spPr>
          <a:xfrm>
            <a:off x="443435" y="3054622"/>
            <a:ext cx="4425550" cy="2961662"/>
          </a:xfrm>
          <a:prstGeom prst="rect">
            <a:avLst/>
          </a:prstGeom>
        </p:spPr>
      </p:pic>
      <p:pic>
        <p:nvPicPr>
          <p:cNvPr id="6" name="Picture 5"/>
          <p:cNvPicPr/>
          <p:nvPr/>
        </p:nvPicPr>
        <p:blipFill>
          <a:blip r:embed="rId4"/>
          <a:stretch>
            <a:fillRect/>
          </a:stretch>
        </p:blipFill>
        <p:spPr>
          <a:xfrm>
            <a:off x="521585" y="6205415"/>
            <a:ext cx="4197943" cy="522449"/>
          </a:xfrm>
          <a:prstGeom prst="rect">
            <a:avLst/>
          </a:prstGeom>
        </p:spPr>
      </p:pic>
      <p:sp>
        <p:nvSpPr>
          <p:cNvPr id="7" name="Left Arrow 6"/>
          <p:cNvSpPr/>
          <p:nvPr/>
        </p:nvSpPr>
        <p:spPr>
          <a:xfrm>
            <a:off x="4760651" y="6379180"/>
            <a:ext cx="470005" cy="31624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230656" y="6264540"/>
            <a:ext cx="6929122" cy="861774"/>
          </a:xfrm>
          <a:prstGeom prst="rect">
            <a:avLst/>
          </a:prstGeom>
          <a:noFill/>
        </p:spPr>
        <p:txBody>
          <a:bodyPr wrap="square" rtlCol="0">
            <a:spAutoFit/>
          </a:bodyPr>
          <a:lstStyle/>
          <a:p>
            <a:pPr algn="ctr"/>
            <a:r>
              <a:rPr lang="en-US" sz="1600" b="1" dirty="0">
                <a:solidFill>
                  <a:schemeClr val="accent4">
                    <a:lumMod val="75000"/>
                  </a:schemeClr>
                </a:solidFill>
              </a:rPr>
              <a:t>One additional selector is shipped as part of DPC++ (not available in SYCL), and is available by including the header “CL/</a:t>
            </a:r>
            <a:r>
              <a:rPr lang="en-US" sz="1600" b="1" dirty="0" err="1">
                <a:solidFill>
                  <a:schemeClr val="accent4">
                    <a:lumMod val="75000"/>
                  </a:schemeClr>
                </a:solidFill>
              </a:rPr>
              <a:t>sycl</a:t>
            </a:r>
            <a:r>
              <a:rPr lang="en-US" sz="1600" b="1" dirty="0">
                <a:solidFill>
                  <a:schemeClr val="accent4">
                    <a:lumMod val="75000"/>
                  </a:schemeClr>
                </a:solidFill>
              </a:rPr>
              <a:t>/intel/fpga_extensions.hpp”</a:t>
            </a:r>
          </a:p>
          <a:p>
            <a:endParaRPr lang="en-US" dirty="0"/>
          </a:p>
        </p:txBody>
      </p:sp>
      <p:pic>
        <p:nvPicPr>
          <p:cNvPr id="9" name="Picture 8"/>
          <p:cNvPicPr>
            <a:picLocks noChangeAspect="1"/>
          </p:cNvPicPr>
          <p:nvPr/>
        </p:nvPicPr>
        <p:blipFill>
          <a:blip r:embed="rId5"/>
          <a:stretch>
            <a:fillRect/>
          </a:stretch>
        </p:blipFill>
        <p:spPr>
          <a:xfrm>
            <a:off x="5230656" y="3054621"/>
            <a:ext cx="6324845" cy="3252066"/>
          </a:xfrm>
          <a:prstGeom prst="rect">
            <a:avLst/>
          </a:prstGeom>
        </p:spPr>
      </p:pic>
    </p:spTree>
    <p:extLst>
      <p:ext uri="{BB962C8B-B14F-4D97-AF65-F5344CB8AC3E}">
        <p14:creationId xmlns:p14="http://schemas.microsoft.com/office/powerpoint/2010/main" val="31814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Example Code</a:t>
            </a:r>
            <a:endParaRPr lang="en-US" dirty="0"/>
          </a:p>
        </p:txBody>
      </p:sp>
      <p:sp>
        <p:nvSpPr>
          <p:cNvPr id="3" name="Content Placeholder 2"/>
          <p:cNvSpPr>
            <a:spLocks noGrp="1"/>
          </p:cNvSpPr>
          <p:nvPr>
            <p:ph idx="1"/>
          </p:nvPr>
        </p:nvSpPr>
        <p:spPr>
          <a:xfrm>
            <a:off x="838200" y="1606794"/>
            <a:ext cx="10515600" cy="4351338"/>
          </a:xfrm>
        </p:spPr>
        <p:txBody>
          <a:bodyPr>
            <a:normAutofit/>
          </a:bodyPr>
          <a:lstStyle/>
          <a:p>
            <a:pPr marL="228600" lvl="2">
              <a:spcBef>
                <a:spcPts val="1000"/>
              </a:spcBef>
            </a:pPr>
            <a:r>
              <a:rPr lang="en-US" sz="2400" dirty="0">
                <a:solidFill>
                  <a:srgbClr val="0070C0"/>
                </a:solidFill>
              </a:rPr>
              <a:t>Device with which a queue will be bound is not specified. </a:t>
            </a:r>
          </a:p>
          <a:p>
            <a:pPr marL="685800" lvl="3">
              <a:spcBef>
                <a:spcPts val="1000"/>
              </a:spcBef>
            </a:pPr>
            <a:r>
              <a:rPr lang="en-US" sz="2200" dirty="0">
                <a:solidFill>
                  <a:srgbClr val="0070C0"/>
                </a:solidFill>
              </a:rPr>
              <a:t>The trivial queue constructor, that doesn’t take any arguments, simply chooses some available device behind the scenes. </a:t>
            </a:r>
          </a:p>
          <a:p>
            <a:pPr marL="685800" lvl="3">
              <a:spcBef>
                <a:spcPts val="1000"/>
              </a:spcBef>
            </a:pPr>
            <a:r>
              <a:rPr lang="en-US" sz="2200" dirty="0">
                <a:solidFill>
                  <a:srgbClr val="0070C0"/>
                </a:solidFill>
              </a:rPr>
              <a:t>SYCL guarantees that at least some device will be available, which might be the SYCL host device. </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p:nvPr/>
        </p:nvPicPr>
        <p:blipFill>
          <a:blip r:embed="rId3"/>
          <a:stretch>
            <a:fillRect/>
          </a:stretch>
        </p:blipFill>
        <p:spPr>
          <a:xfrm>
            <a:off x="3184769" y="3470031"/>
            <a:ext cx="5822461" cy="3235568"/>
          </a:xfrm>
          <a:prstGeom prst="rect">
            <a:avLst/>
          </a:prstGeom>
        </p:spPr>
      </p:pic>
    </p:spTree>
    <p:extLst>
      <p:ext uri="{BB962C8B-B14F-4D97-AF65-F5344CB8AC3E}">
        <p14:creationId xmlns:p14="http://schemas.microsoft.com/office/powerpoint/2010/main" val="1918499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Multiple Queues </a:t>
            </a:r>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Content Placeholder 4"/>
          <p:cNvPicPr>
            <a:picLocks noGrp="1"/>
          </p:cNvPicPr>
          <p:nvPr>
            <p:ph idx="1"/>
          </p:nvPr>
        </p:nvPicPr>
        <p:blipFill>
          <a:blip r:embed="rId3"/>
          <a:stretch>
            <a:fillRect/>
          </a:stretch>
        </p:blipFill>
        <p:spPr>
          <a:xfrm>
            <a:off x="2641601" y="1825624"/>
            <a:ext cx="6830520" cy="4497021"/>
          </a:xfrm>
          <a:prstGeom prst="rect">
            <a:avLst/>
          </a:prstGeom>
        </p:spPr>
      </p:pic>
    </p:spTree>
    <p:extLst>
      <p:ext uri="{BB962C8B-B14F-4D97-AF65-F5344CB8AC3E}">
        <p14:creationId xmlns:p14="http://schemas.microsoft.com/office/powerpoint/2010/main" val="2331537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Execution Model</a:t>
            </a:r>
            <a:endParaRPr lang="en-US" dirty="0"/>
          </a:p>
        </p:txBody>
      </p:sp>
      <p:sp>
        <p:nvSpPr>
          <p:cNvPr id="3" name="Content Placeholder 2"/>
          <p:cNvSpPr>
            <a:spLocks noGrp="1"/>
          </p:cNvSpPr>
          <p:nvPr>
            <p:ph idx="1"/>
          </p:nvPr>
        </p:nvSpPr>
        <p:spPr>
          <a:xfrm>
            <a:off x="838200" y="1583348"/>
            <a:ext cx="10515600" cy="4351338"/>
          </a:xfrm>
        </p:spPr>
        <p:txBody>
          <a:bodyPr>
            <a:normAutofit/>
          </a:bodyPr>
          <a:lstStyle/>
          <a:p>
            <a:pPr marL="228600" lvl="2">
              <a:spcBef>
                <a:spcPts val="1000"/>
              </a:spcBef>
            </a:pPr>
            <a:r>
              <a:rPr lang="en-US" sz="2400" dirty="0">
                <a:solidFill>
                  <a:srgbClr val="0070C0"/>
                </a:solidFill>
              </a:rPr>
              <a:t>A fundamental concept in the DPC++ execution model is a graph of nodes (Directed Acyclic Graph (DAG)). </a:t>
            </a:r>
          </a:p>
          <a:p>
            <a:pPr marL="685800" lvl="3">
              <a:spcBef>
                <a:spcPts val="1000"/>
              </a:spcBef>
            </a:pPr>
            <a:r>
              <a:rPr lang="en-US" sz="2200" dirty="0">
                <a:solidFill>
                  <a:srgbClr val="0070C0"/>
                </a:solidFill>
              </a:rPr>
              <a:t>Each node in this graph contains an action to be performed on a device.</a:t>
            </a:r>
          </a:p>
          <a:p>
            <a:pPr marL="1143000" lvl="4">
              <a:spcBef>
                <a:spcPts val="1000"/>
              </a:spcBef>
            </a:pPr>
            <a:r>
              <a:rPr lang="en-US" sz="2200" dirty="0">
                <a:solidFill>
                  <a:srgbClr val="0070C0"/>
                </a:solidFill>
              </a:rPr>
              <a:t>The nodes have dependency edges defining when it is legal for a node’s work to begin execution. </a:t>
            </a:r>
          </a:p>
          <a:p>
            <a:pPr marL="1600200" lvl="5">
              <a:spcBef>
                <a:spcPts val="1000"/>
              </a:spcBef>
            </a:pPr>
            <a:r>
              <a:rPr lang="en-US" sz="2200" dirty="0">
                <a:solidFill>
                  <a:srgbClr val="0070C0"/>
                </a:solidFill>
              </a:rPr>
              <a:t>The dependency edges are most commonly generated automatically from data dependencies. </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p:nvPr/>
        </p:nvPicPr>
        <p:blipFill>
          <a:blip r:embed="rId3"/>
          <a:stretch>
            <a:fillRect/>
          </a:stretch>
        </p:blipFill>
        <p:spPr>
          <a:xfrm>
            <a:off x="6002215" y="4026242"/>
            <a:ext cx="3982427" cy="2831758"/>
          </a:xfrm>
          <a:prstGeom prst="rect">
            <a:avLst/>
          </a:prstGeom>
        </p:spPr>
      </p:pic>
    </p:spTree>
    <p:extLst>
      <p:ext uri="{BB962C8B-B14F-4D97-AF65-F5344CB8AC3E}">
        <p14:creationId xmlns:p14="http://schemas.microsoft.com/office/powerpoint/2010/main" val="3545313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92" y="357309"/>
            <a:ext cx="11869615" cy="1325563"/>
          </a:xfrm>
        </p:spPr>
        <p:txBody>
          <a:bodyPr>
            <a:normAutofit/>
          </a:bodyPr>
          <a:lstStyle/>
          <a:p>
            <a:r>
              <a:rPr lang="en-US" sz="4000" b="1" dirty="0">
                <a:solidFill>
                  <a:srgbClr val="2F5496"/>
                </a:solidFill>
                <a:latin typeface="Arial"/>
                <a:ea typeface="Arial"/>
                <a:cs typeface="Arial"/>
              </a:rPr>
              <a:t>Device dispatch and memory copy mechanisms</a:t>
            </a:r>
            <a:endParaRPr lang="en-US" sz="4000" dirty="0"/>
          </a:p>
        </p:txBody>
      </p:sp>
      <p:sp>
        <p:nvSpPr>
          <p:cNvPr id="3" name="Content Placeholder 2"/>
          <p:cNvSpPr>
            <a:spLocks noGrp="1"/>
          </p:cNvSpPr>
          <p:nvPr>
            <p:ph idx="1"/>
          </p:nvPr>
        </p:nvSpPr>
        <p:spPr>
          <a:xfrm>
            <a:off x="591096" y="1552086"/>
            <a:ext cx="10515600" cy="4351338"/>
          </a:xfrm>
        </p:spPr>
        <p:txBody>
          <a:bodyPr/>
          <a:lstStyle/>
          <a:p>
            <a:pPr marL="228600" lvl="2">
              <a:spcBef>
                <a:spcPts val="1000"/>
              </a:spcBef>
            </a:pPr>
            <a:r>
              <a:rPr lang="en-US" sz="2400" dirty="0">
                <a:solidFill>
                  <a:srgbClr val="0070C0"/>
                </a:solidFill>
              </a:rPr>
              <a:t>A command group can be submitted to a queue</a:t>
            </a:r>
          </a:p>
          <a:p>
            <a:pPr marL="685800" lvl="3">
              <a:spcBef>
                <a:spcPts val="1000"/>
              </a:spcBef>
            </a:pPr>
            <a:r>
              <a:rPr lang="en-US" sz="2200" dirty="0">
                <a:solidFill>
                  <a:srgbClr val="0070C0"/>
                </a:solidFill>
              </a:rPr>
              <a:t>The queue defines the device on which the work is to be performed. </a:t>
            </a:r>
          </a:p>
          <a:p>
            <a:pPr marL="228600" lvl="2">
              <a:spcBef>
                <a:spcPts val="1000"/>
              </a:spcBef>
            </a:pPr>
            <a:r>
              <a:rPr lang="en-US" sz="2400" dirty="0">
                <a:solidFill>
                  <a:srgbClr val="0070C0"/>
                </a:solidFill>
              </a:rPr>
              <a:t>Within the command group, there are two categories of code</a:t>
            </a:r>
          </a:p>
          <a:p>
            <a:pPr marL="914400" lvl="3" indent="-457200">
              <a:spcBef>
                <a:spcPts val="1000"/>
              </a:spcBef>
              <a:buFont typeface="+mj-lt"/>
              <a:buAutoNum type="arabicPeriod"/>
            </a:pPr>
            <a:r>
              <a:rPr lang="en-US" sz="2200" dirty="0">
                <a:solidFill>
                  <a:srgbClr val="0070C0"/>
                </a:solidFill>
              </a:rPr>
              <a:t>At most one call to a handler class method that                                                                   either dispatches work to be performed on the                                                                        device (device code forming a kernel), or that                                                         performs a manual data movement command                                                              such as copy</a:t>
            </a:r>
          </a:p>
          <a:p>
            <a:pPr marL="914400" lvl="3" indent="-457200">
              <a:spcBef>
                <a:spcPts val="1000"/>
              </a:spcBef>
              <a:buFont typeface="+mj-lt"/>
              <a:buAutoNum type="arabicPeriod"/>
            </a:pPr>
            <a:r>
              <a:rPr lang="en-US" sz="2200" dirty="0">
                <a:solidFill>
                  <a:srgbClr val="0070C0"/>
                </a:solidFill>
              </a:rPr>
              <a:t>Host code that typically sets up dependencies                                                                  defining when it is safe for the SYCL runtime to                                                             start execution of the work defined in (1)</a:t>
            </a:r>
          </a:p>
          <a:p>
            <a:pPr marL="685800" lvl="3">
              <a:spcBef>
                <a:spcPts val="1000"/>
              </a:spcBef>
            </a:pPr>
            <a:endParaRPr lang="en-US" sz="2200" dirty="0">
              <a:solidFill>
                <a:srgbClr val="0070C0"/>
              </a:solidFill>
            </a:endParaRP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390770" y="1414585"/>
            <a:ext cx="11358684" cy="19230"/>
          </a:xfrm>
          <a:prstGeom prst="straightConnector1">
            <a:avLst/>
          </a:prstGeom>
          <a:noFill/>
          <a:ln w="38100" cap="flat" cmpd="sng">
            <a:solidFill>
              <a:schemeClr val="accent4"/>
            </a:solidFill>
            <a:prstDash val="solid"/>
            <a:miter lim="800000"/>
            <a:headEnd type="none" w="sm" len="sm"/>
            <a:tailEnd type="none" w="sm" len="sm"/>
          </a:ln>
        </p:spPr>
      </p:cxnSp>
      <p:pic>
        <p:nvPicPr>
          <p:cNvPr id="9" name="Picture 8"/>
          <p:cNvPicPr/>
          <p:nvPr/>
        </p:nvPicPr>
        <p:blipFill rotWithShape="1">
          <a:blip r:embed="rId3"/>
          <a:srcRect b="1807"/>
          <a:stretch/>
        </p:blipFill>
        <p:spPr bwMode="auto">
          <a:xfrm>
            <a:off x="7315200" y="2859206"/>
            <a:ext cx="4807698" cy="38877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8790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9;p2">
            <a:extLst>
              <a:ext uri="{FF2B5EF4-FFF2-40B4-BE49-F238E27FC236}">
                <a16:creationId xmlns:a16="http://schemas.microsoft.com/office/drawing/2014/main" id="{635F777F-379E-4538-A6C4-5A1AD0DE3E88}"/>
              </a:ext>
            </a:extLst>
          </p:cNvPr>
          <p:cNvSpPr txBox="1">
            <a:spLocks noGrp="1"/>
          </p:cNvSpPr>
          <p:nvPr/>
        </p:nvSpPr>
        <p:spPr>
          <a:xfrm>
            <a:off x="838200" y="243009"/>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2F5496"/>
              </a:buClr>
              <a:buSzPts val="4400"/>
              <a:buFont typeface="Arial"/>
              <a:buNone/>
            </a:pPr>
            <a:r>
              <a:rPr lang="en-US" b="1" dirty="0">
                <a:solidFill>
                  <a:srgbClr val="2F5496"/>
                </a:solidFill>
                <a:latin typeface="Arial"/>
                <a:ea typeface="Arial"/>
                <a:cs typeface="Arial"/>
                <a:sym typeface="Arial"/>
              </a:rPr>
              <a:t>Outline</a:t>
            </a:r>
            <a:endParaRPr dirty="0"/>
          </a:p>
        </p:txBody>
      </p:sp>
      <p:sp>
        <p:nvSpPr>
          <p:cNvPr id="5" name="Google Shape;100;p2">
            <a:extLst>
              <a:ext uri="{FF2B5EF4-FFF2-40B4-BE49-F238E27FC236}">
                <a16:creationId xmlns:a16="http://schemas.microsoft.com/office/drawing/2014/main" id="{474050CA-3773-4358-A0EC-970769400BB0}"/>
              </a:ext>
            </a:extLst>
          </p:cNvPr>
          <p:cNvSpPr txBox="1">
            <a:spLocks noGrp="1"/>
          </p:cNvSpPr>
          <p:nvPr/>
        </p:nvSpPr>
        <p:spPr>
          <a:xfrm>
            <a:off x="933450" y="1652465"/>
            <a:ext cx="11163300" cy="5138860"/>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dirty="0">
                <a:solidFill>
                  <a:srgbClr val="0070C0"/>
                </a:solidFill>
                <a:latin typeface="Arial" panose="020B0604020202020204" pitchFamily="34" charset="0"/>
                <a:cs typeface="Arial" panose="020B0604020202020204" pitchFamily="34" charset="0"/>
              </a:rPr>
              <a:t>Introduction</a:t>
            </a:r>
            <a:endParaRPr lang="en-US" sz="2400" dirty="0">
              <a:solidFill>
                <a:srgbClr val="0070C0"/>
              </a:solidFill>
              <a:latin typeface="Arial" panose="020B0604020202020204" pitchFamily="34" charset="0"/>
              <a:cs typeface="Arial" panose="020B0604020202020204" pitchFamily="34" charset="0"/>
            </a:endParaRPr>
          </a:p>
          <a:p>
            <a:pPr lvl="1"/>
            <a:r>
              <a:rPr lang="en-US" dirty="0">
                <a:solidFill>
                  <a:srgbClr val="0070C0"/>
                </a:solidFill>
                <a:latin typeface="Arial" panose="020B0604020202020204" pitchFamily="34" charset="0"/>
                <a:cs typeface="Arial" panose="020B0604020202020204" pitchFamily="34" charset="0"/>
              </a:rPr>
              <a:t>What is Data-Parallel Programming</a:t>
            </a:r>
            <a:endParaRPr lang="en-US" sz="2000" dirty="0">
              <a:solidFill>
                <a:srgbClr val="0070C0"/>
              </a:solidFill>
              <a:latin typeface="Arial" panose="020B0604020202020204" pitchFamily="34" charset="0"/>
              <a:cs typeface="Arial" panose="020B0604020202020204" pitchFamily="34" charset="0"/>
            </a:endParaRPr>
          </a:p>
          <a:p>
            <a:pPr lvl="1"/>
            <a:r>
              <a:rPr lang="en-US" dirty="0">
                <a:solidFill>
                  <a:srgbClr val="0070C0"/>
                </a:solidFill>
                <a:latin typeface="Arial" panose="020B0604020202020204" pitchFamily="34" charset="0"/>
                <a:cs typeface="Arial" panose="020B0604020202020204" pitchFamily="34" charset="0"/>
              </a:rPr>
              <a:t>What are Heterogeneous Systems</a:t>
            </a:r>
            <a:endParaRPr lang="en-US" sz="2000" dirty="0">
              <a:solidFill>
                <a:srgbClr val="0070C0"/>
              </a:solidFill>
              <a:latin typeface="Arial" panose="020B0604020202020204" pitchFamily="34" charset="0"/>
              <a:cs typeface="Arial" panose="020B0604020202020204" pitchFamily="34" charset="0"/>
            </a:endParaRPr>
          </a:p>
          <a:p>
            <a:pPr lvl="1"/>
            <a:r>
              <a:rPr lang="en-US" dirty="0">
                <a:solidFill>
                  <a:srgbClr val="0070C0"/>
                </a:solidFill>
                <a:latin typeface="Arial" panose="020B0604020202020204" pitchFamily="34" charset="0"/>
                <a:cs typeface="Arial" panose="020B0604020202020204" pitchFamily="34" charset="0"/>
              </a:rPr>
              <a:t>Platform Model</a:t>
            </a:r>
            <a:endParaRPr lang="en-US" sz="2000" dirty="0">
              <a:solidFill>
                <a:srgbClr val="0070C0"/>
              </a:solidFill>
              <a:latin typeface="Arial" panose="020B0604020202020204" pitchFamily="34" charset="0"/>
              <a:cs typeface="Arial" panose="020B0604020202020204" pitchFamily="34" charset="0"/>
            </a:endParaRPr>
          </a:p>
          <a:p>
            <a:pPr lvl="0"/>
            <a:r>
              <a:rPr lang="en-US" dirty="0">
                <a:solidFill>
                  <a:srgbClr val="0070C0"/>
                </a:solidFill>
                <a:latin typeface="Arial" panose="020B0604020202020204" pitchFamily="34" charset="0"/>
                <a:cs typeface="Arial" panose="020B0604020202020204" pitchFamily="34" charset="0"/>
              </a:rPr>
              <a:t>Where Code Executes</a:t>
            </a:r>
            <a:endParaRPr lang="en-US" sz="2400" dirty="0">
              <a:solidFill>
                <a:srgbClr val="0070C0"/>
              </a:solidFill>
              <a:latin typeface="Arial" panose="020B0604020202020204" pitchFamily="34" charset="0"/>
              <a:cs typeface="Arial" panose="020B0604020202020204" pitchFamily="34" charset="0"/>
            </a:endParaRPr>
          </a:p>
          <a:p>
            <a:pPr lvl="1"/>
            <a:r>
              <a:rPr lang="en-US" dirty="0">
                <a:solidFill>
                  <a:srgbClr val="0070C0"/>
                </a:solidFill>
                <a:latin typeface="Arial" panose="020B0604020202020204" pitchFamily="34" charset="0"/>
                <a:cs typeface="Arial" panose="020B0604020202020204" pitchFamily="34" charset="0"/>
              </a:rPr>
              <a:t>Choosing a device on which to execute</a:t>
            </a:r>
            <a:endParaRPr lang="en-US" sz="2000" dirty="0">
              <a:solidFill>
                <a:srgbClr val="0070C0"/>
              </a:solidFill>
              <a:latin typeface="Arial" panose="020B0604020202020204" pitchFamily="34" charset="0"/>
              <a:cs typeface="Arial" panose="020B0604020202020204" pitchFamily="34" charset="0"/>
            </a:endParaRPr>
          </a:p>
          <a:p>
            <a:pPr lvl="1"/>
            <a:r>
              <a:rPr lang="en-US" dirty="0">
                <a:solidFill>
                  <a:srgbClr val="0070C0"/>
                </a:solidFill>
                <a:latin typeface="Arial" panose="020B0604020202020204" pitchFamily="34" charset="0"/>
                <a:cs typeface="Arial" panose="020B0604020202020204" pitchFamily="34" charset="0"/>
              </a:rPr>
              <a:t>Queues</a:t>
            </a:r>
            <a:endParaRPr lang="en-US" sz="2000" dirty="0">
              <a:solidFill>
                <a:srgbClr val="0070C0"/>
              </a:solidFill>
              <a:latin typeface="Arial" panose="020B0604020202020204" pitchFamily="34" charset="0"/>
              <a:cs typeface="Arial" panose="020B0604020202020204" pitchFamily="34" charset="0"/>
            </a:endParaRPr>
          </a:p>
          <a:p>
            <a:pPr lvl="1"/>
            <a:r>
              <a:rPr lang="en-US" dirty="0">
                <a:solidFill>
                  <a:srgbClr val="0070C0"/>
                </a:solidFill>
                <a:latin typeface="Arial" panose="020B0604020202020204" pitchFamily="34" charset="0"/>
                <a:cs typeface="Arial" panose="020B0604020202020204" pitchFamily="34" charset="0"/>
              </a:rPr>
              <a:t>Execution Model</a:t>
            </a:r>
            <a:endParaRPr lang="en-US" sz="2000" dirty="0">
              <a:solidFill>
                <a:srgbClr val="0070C0"/>
              </a:solidFill>
              <a:latin typeface="Arial" panose="020B0604020202020204" pitchFamily="34" charset="0"/>
              <a:cs typeface="Arial" panose="020B0604020202020204" pitchFamily="34" charset="0"/>
            </a:endParaRPr>
          </a:p>
          <a:p>
            <a:pPr lvl="1"/>
            <a:r>
              <a:rPr lang="en-US" dirty="0">
                <a:solidFill>
                  <a:srgbClr val="0070C0"/>
                </a:solidFill>
                <a:latin typeface="Arial" panose="020B0604020202020204" pitchFamily="34" charset="0"/>
                <a:cs typeface="Arial" panose="020B0604020202020204" pitchFamily="34" charset="0"/>
              </a:rPr>
              <a:t>Device dispatch and memory copy mechanisms</a:t>
            </a:r>
            <a:endParaRPr lang="en-US" sz="2000" dirty="0">
              <a:solidFill>
                <a:srgbClr val="0070C0"/>
              </a:solidFill>
              <a:latin typeface="Arial" panose="020B0604020202020204" pitchFamily="34" charset="0"/>
              <a:cs typeface="Arial" panose="020B0604020202020204" pitchFamily="34" charset="0"/>
            </a:endParaRPr>
          </a:p>
          <a:p>
            <a:pPr lvl="0"/>
            <a:r>
              <a:rPr lang="en-US" dirty="0">
                <a:solidFill>
                  <a:srgbClr val="0070C0"/>
                </a:solidFill>
                <a:latin typeface="Arial" panose="020B0604020202020204" pitchFamily="34" charset="0"/>
                <a:cs typeface="Arial" panose="020B0604020202020204" pitchFamily="34" charset="0"/>
              </a:rPr>
              <a:t>Data management</a:t>
            </a:r>
            <a:endParaRPr lang="en-US" sz="2000" dirty="0">
              <a:solidFill>
                <a:srgbClr val="0070C0"/>
              </a:solidFill>
              <a:latin typeface="Arial" panose="020B0604020202020204" pitchFamily="34" charset="0"/>
              <a:cs typeface="Arial" panose="020B0604020202020204" pitchFamily="34" charset="0"/>
            </a:endParaRPr>
          </a:p>
          <a:p>
            <a:pPr lvl="1"/>
            <a:r>
              <a:rPr lang="en-US" dirty="0">
                <a:solidFill>
                  <a:srgbClr val="0070C0"/>
                </a:solidFill>
                <a:latin typeface="Arial" panose="020B0604020202020204" pitchFamily="34" charset="0"/>
                <a:cs typeface="Arial" panose="020B0604020202020204" pitchFamily="34" charset="0"/>
              </a:rPr>
              <a:t>Buffers</a:t>
            </a:r>
            <a:endParaRPr lang="en-US" sz="2000" dirty="0">
              <a:solidFill>
                <a:srgbClr val="0070C0"/>
              </a:solidFill>
              <a:latin typeface="Arial" panose="020B0604020202020204" pitchFamily="34" charset="0"/>
              <a:cs typeface="Arial" panose="020B0604020202020204" pitchFamily="34" charset="0"/>
            </a:endParaRPr>
          </a:p>
          <a:p>
            <a:pPr lvl="1"/>
            <a:r>
              <a:rPr lang="en-US" dirty="0">
                <a:solidFill>
                  <a:srgbClr val="0070C0"/>
                </a:solidFill>
                <a:latin typeface="Arial" panose="020B0604020202020204" pitchFamily="34" charset="0"/>
                <a:cs typeface="Arial" panose="020B0604020202020204" pitchFamily="34" charset="0"/>
              </a:rPr>
              <a:t>Ordering the Uses of Data</a:t>
            </a:r>
            <a:endParaRPr lang="en-US" sz="2000" dirty="0">
              <a:solidFill>
                <a:srgbClr val="0070C0"/>
              </a:solidFill>
              <a:latin typeface="Arial" panose="020B0604020202020204" pitchFamily="34" charset="0"/>
              <a:cs typeface="Arial" panose="020B0604020202020204" pitchFamily="34" charset="0"/>
            </a:endParaRPr>
          </a:p>
          <a:p>
            <a:pPr lvl="0"/>
            <a:r>
              <a:rPr lang="en-US" dirty="0">
                <a:solidFill>
                  <a:srgbClr val="0070C0"/>
                </a:solidFill>
                <a:latin typeface="Arial" panose="020B0604020202020204" pitchFamily="34" charset="0"/>
                <a:cs typeface="Arial" panose="020B0604020202020204" pitchFamily="34" charset="0"/>
              </a:rPr>
              <a:t>Expressing Parallelism</a:t>
            </a:r>
          </a:p>
          <a:p>
            <a:pPr lvl="1"/>
            <a:r>
              <a:rPr lang="en-US" dirty="0">
                <a:solidFill>
                  <a:srgbClr val="0070C0"/>
                </a:solidFill>
              </a:rPr>
              <a:t>Parallelism within Kernels</a:t>
            </a:r>
          </a:p>
          <a:p>
            <a:pPr lvl="1"/>
            <a:r>
              <a:rPr lang="en-US" dirty="0">
                <a:solidFill>
                  <a:srgbClr val="0070C0"/>
                </a:solidFill>
              </a:rPr>
              <a:t>Basic Data Parallel Kernels</a:t>
            </a:r>
          </a:p>
          <a:p>
            <a:pPr lvl="1"/>
            <a:r>
              <a:rPr lang="en-US" dirty="0">
                <a:solidFill>
                  <a:srgbClr val="0070C0"/>
                </a:solidFill>
              </a:rPr>
              <a:t>ND-Range Kernels</a:t>
            </a:r>
          </a:p>
          <a:p>
            <a:pPr lvl="1"/>
            <a:r>
              <a:rPr lang="en-US" dirty="0">
                <a:solidFill>
                  <a:srgbClr val="0070C0"/>
                </a:solidFill>
              </a:rPr>
              <a:t>Hierarchical Data Parallel Kernels</a:t>
            </a:r>
          </a:p>
          <a:p>
            <a:pPr lvl="1"/>
            <a:r>
              <a:rPr lang="en-US" dirty="0">
                <a:solidFill>
                  <a:srgbClr val="0070C0"/>
                </a:solidFill>
              </a:rPr>
              <a:t>Choosing a kernel form</a:t>
            </a:r>
          </a:p>
          <a:p>
            <a:pPr lvl="1"/>
            <a:endParaRPr lang="en-US" sz="2000" dirty="0">
              <a:solidFill>
                <a:srgbClr val="0070C0"/>
              </a:solidFill>
              <a:latin typeface="Arial" panose="020B0604020202020204" pitchFamily="34" charset="0"/>
              <a:cs typeface="Arial" panose="020B0604020202020204" pitchFamily="34" charset="0"/>
            </a:endParaRPr>
          </a:p>
          <a:p>
            <a:pPr marL="228600" lvl="0" indent="-228600" algn="l" rtl="0">
              <a:lnSpc>
                <a:spcPct val="90000"/>
              </a:lnSpc>
              <a:spcBef>
                <a:spcPts val="0"/>
              </a:spcBef>
              <a:spcAft>
                <a:spcPts val="0"/>
              </a:spcAft>
              <a:buClr>
                <a:srgbClr val="0F4AF1"/>
              </a:buClr>
              <a:buSzPts val="3200"/>
              <a:buChar char="•"/>
            </a:pPr>
            <a:endParaRPr lang="en-US" sz="3200" dirty="0">
              <a:solidFill>
                <a:srgbClr val="0F4AF1"/>
              </a:solidFill>
              <a:latin typeface="Arial"/>
              <a:ea typeface="Arial"/>
              <a:cs typeface="Arial"/>
              <a:sym typeface="Arial"/>
            </a:endParaRPr>
          </a:p>
          <a:p>
            <a:pPr marL="228600" lvl="0" indent="-228600" algn="l" rtl="0">
              <a:lnSpc>
                <a:spcPct val="90000"/>
              </a:lnSpc>
              <a:spcBef>
                <a:spcPts val="0"/>
              </a:spcBef>
              <a:spcAft>
                <a:spcPts val="0"/>
              </a:spcAft>
              <a:buClr>
                <a:srgbClr val="0F4AF1"/>
              </a:buClr>
              <a:buSzPts val="3200"/>
              <a:buChar char="•"/>
            </a:pPr>
            <a:endParaRPr lang="en-US" sz="3200" dirty="0">
              <a:solidFill>
                <a:srgbClr val="0F4AF1"/>
              </a:solidFill>
              <a:latin typeface="Arial"/>
              <a:ea typeface="Arial"/>
              <a:cs typeface="Arial"/>
              <a:sym typeface="Arial"/>
            </a:endParaRPr>
          </a:p>
          <a:p>
            <a:pPr marL="228600" lvl="0" indent="-228600" algn="l" rtl="0">
              <a:lnSpc>
                <a:spcPct val="90000"/>
              </a:lnSpc>
              <a:spcBef>
                <a:spcPts val="0"/>
              </a:spcBef>
              <a:spcAft>
                <a:spcPts val="0"/>
              </a:spcAft>
              <a:buClr>
                <a:srgbClr val="0F4AF1"/>
              </a:buClr>
              <a:buSzPts val="3200"/>
              <a:buChar char="•"/>
            </a:pPr>
            <a:endParaRPr dirty="0"/>
          </a:p>
        </p:txBody>
      </p:sp>
      <p:sp>
        <p:nvSpPr>
          <p:cNvPr id="6" name="Google Shape;101;p2">
            <a:extLst>
              <a:ext uri="{FF2B5EF4-FFF2-40B4-BE49-F238E27FC236}">
                <a16:creationId xmlns:a16="http://schemas.microsoft.com/office/drawing/2014/main" id="{6D00DA4A-0C36-4124-8474-329CAEF91896}"/>
              </a:ext>
            </a:extLst>
          </p:cNvPr>
          <p:cNvSpPr txBox="1">
            <a:spLocks noGrp="1"/>
          </p:cNvSpPr>
          <p:nvPr/>
        </p:nvSpPr>
        <p:spPr>
          <a:xfrm>
            <a:off x="8610600" y="62420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cxnSp>
        <p:nvCxnSpPr>
          <p:cNvPr id="7"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3964193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Example</a:t>
            </a:r>
            <a:endParaRPr lang="en-US" dirty="0"/>
          </a:p>
        </p:txBody>
      </p:sp>
      <p:sp>
        <p:nvSpPr>
          <p:cNvPr id="3" name="Content Placeholder 2"/>
          <p:cNvSpPr>
            <a:spLocks noGrp="1"/>
          </p:cNvSpPr>
          <p:nvPr>
            <p:ph idx="1"/>
          </p:nvPr>
        </p:nvSpPr>
        <p:spPr>
          <a:xfrm>
            <a:off x="771525" y="1570831"/>
            <a:ext cx="10515600" cy="4351338"/>
          </a:xfrm>
        </p:spPr>
        <p:txBody>
          <a:bodyPr>
            <a:normAutofit/>
          </a:bodyPr>
          <a:lstStyle/>
          <a:p>
            <a:pPr marL="228600" lvl="2">
              <a:spcBef>
                <a:spcPts val="1000"/>
              </a:spcBef>
            </a:pPr>
            <a:r>
              <a:rPr lang="en-US" sz="2400" dirty="0">
                <a:solidFill>
                  <a:srgbClr val="0070C0"/>
                </a:solidFill>
              </a:rPr>
              <a:t>Only a single</a:t>
            </a:r>
          </a:p>
          <a:p>
            <a:pPr marL="685800" lvl="3">
              <a:spcBef>
                <a:spcPts val="1000"/>
              </a:spcBef>
            </a:pPr>
            <a:r>
              <a:rPr lang="en-US" sz="2200" dirty="0">
                <a:solidFill>
                  <a:srgbClr val="0070C0"/>
                </a:solidFill>
              </a:rPr>
              <a:t>handler method may be called within a command group</a:t>
            </a:r>
          </a:p>
          <a:p>
            <a:pPr marL="685800" lvl="3">
              <a:spcBef>
                <a:spcPts val="1000"/>
              </a:spcBef>
            </a:pPr>
            <a:r>
              <a:rPr lang="en-US" sz="2200" dirty="0">
                <a:solidFill>
                  <a:srgbClr val="0070C0"/>
                </a:solidFill>
              </a:rPr>
              <a:t>command group can be submitted to a queue per submit call.</a:t>
            </a:r>
          </a:p>
          <a:p>
            <a:pPr marL="685800" lvl="3">
              <a:spcBef>
                <a:spcPts val="1000"/>
              </a:spcBef>
            </a:pPr>
            <a:endParaRPr lang="en-US" sz="2200" dirty="0">
              <a:solidFill>
                <a:srgbClr val="0070C0"/>
              </a:solidFill>
            </a:endParaRPr>
          </a:p>
          <a:p>
            <a:pPr marL="457200" lvl="3" indent="0">
              <a:spcBef>
                <a:spcPts val="1000"/>
              </a:spcBef>
              <a:buNone/>
            </a:pPr>
            <a:r>
              <a:rPr lang="en-US" sz="2200" dirty="0">
                <a:solidFill>
                  <a:srgbClr val="0070C0"/>
                </a:solidFill>
              </a:rPr>
              <a:t> </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6" name="Picture 5"/>
          <p:cNvPicPr/>
          <p:nvPr/>
        </p:nvPicPr>
        <p:blipFill>
          <a:blip r:embed="rId3"/>
          <a:stretch>
            <a:fillRect/>
          </a:stretch>
        </p:blipFill>
        <p:spPr>
          <a:xfrm>
            <a:off x="5286375" y="2909887"/>
            <a:ext cx="6581775" cy="3948113"/>
          </a:xfrm>
          <a:prstGeom prst="rect">
            <a:avLst/>
          </a:prstGeom>
        </p:spPr>
      </p:pic>
      <p:pic>
        <p:nvPicPr>
          <p:cNvPr id="7" name="Picture 6"/>
          <p:cNvPicPr/>
          <p:nvPr/>
        </p:nvPicPr>
        <p:blipFill>
          <a:blip r:embed="rId4"/>
          <a:stretch>
            <a:fillRect/>
          </a:stretch>
        </p:blipFill>
        <p:spPr>
          <a:xfrm>
            <a:off x="9029701" y="1835519"/>
            <a:ext cx="2290762" cy="1001953"/>
          </a:xfrm>
          <a:prstGeom prst="rect">
            <a:avLst/>
          </a:prstGeom>
        </p:spPr>
      </p:pic>
      <p:sp>
        <p:nvSpPr>
          <p:cNvPr id="8" name="TextBox 7"/>
          <p:cNvSpPr txBox="1"/>
          <p:nvPr/>
        </p:nvSpPr>
        <p:spPr>
          <a:xfrm>
            <a:off x="552450" y="3604787"/>
            <a:ext cx="4733925" cy="2462213"/>
          </a:xfrm>
          <a:prstGeom prst="rect">
            <a:avLst/>
          </a:prstGeom>
          <a:noFill/>
        </p:spPr>
        <p:txBody>
          <a:bodyPr wrap="square" rtlCol="0">
            <a:spAutoFit/>
          </a:bodyPr>
          <a:lstStyle/>
          <a:p>
            <a:r>
              <a:rPr lang="en-US" sz="2200" dirty="0">
                <a:solidFill>
                  <a:srgbClr val="0070C0"/>
                </a:solidFill>
              </a:rPr>
              <a:t>The code passed as the final argument to the </a:t>
            </a:r>
            <a:r>
              <a:rPr lang="en-US" sz="2200" dirty="0" err="1">
                <a:solidFill>
                  <a:srgbClr val="0070C0"/>
                </a:solidFill>
              </a:rPr>
              <a:t>parallel_for</a:t>
            </a:r>
            <a:r>
              <a:rPr lang="en-US" sz="2200" dirty="0">
                <a:solidFill>
                  <a:srgbClr val="0070C0"/>
                </a:solidFill>
              </a:rPr>
              <a:t> member of the </a:t>
            </a:r>
            <a:r>
              <a:rPr lang="en-US" sz="2200" dirty="0" err="1">
                <a:solidFill>
                  <a:srgbClr val="0070C0"/>
                </a:solidFill>
              </a:rPr>
              <a:t>sycl</a:t>
            </a:r>
            <a:r>
              <a:rPr lang="en-US" sz="2200" dirty="0">
                <a:solidFill>
                  <a:srgbClr val="0070C0"/>
                </a:solidFill>
              </a:rPr>
              <a:t>::handler class, defined as a lambda, is the device code to be executed on a device. The </a:t>
            </a:r>
            <a:r>
              <a:rPr lang="en-US" sz="2200" dirty="0" err="1">
                <a:solidFill>
                  <a:srgbClr val="0070C0"/>
                </a:solidFill>
              </a:rPr>
              <a:t>parallel_for</a:t>
            </a:r>
            <a:r>
              <a:rPr lang="en-US" sz="2200" dirty="0">
                <a:solidFill>
                  <a:srgbClr val="0070C0"/>
                </a:solidFill>
              </a:rPr>
              <a:t> in this case is the critical construct that is used to distinguish device code from host code.</a:t>
            </a:r>
          </a:p>
        </p:txBody>
      </p:sp>
    </p:spTree>
    <p:extLst>
      <p:ext uri="{BB962C8B-B14F-4D97-AF65-F5344CB8AC3E}">
        <p14:creationId xmlns:p14="http://schemas.microsoft.com/office/powerpoint/2010/main" val="427239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cs typeface="Arial"/>
                <a:sym typeface="Arial"/>
              </a:rPr>
              <a:t>Data Management</a:t>
            </a:r>
            <a:endParaRPr lang="en-US" dirty="0"/>
          </a:p>
        </p:txBody>
      </p:sp>
      <p:sp>
        <p:nvSpPr>
          <p:cNvPr id="3" name="Content Placeholder 2"/>
          <p:cNvSpPr>
            <a:spLocks noGrp="1"/>
          </p:cNvSpPr>
          <p:nvPr>
            <p:ph idx="1"/>
          </p:nvPr>
        </p:nvSpPr>
        <p:spPr/>
        <p:txBody>
          <a:bodyPr>
            <a:normAutofit/>
          </a:bodyPr>
          <a:lstStyle/>
          <a:p>
            <a:endParaRPr lang="en-US" dirty="0">
              <a:solidFill>
                <a:srgbClr val="0070C0"/>
              </a:solidFill>
            </a:endParaRPr>
          </a:p>
          <a:p>
            <a:r>
              <a:rPr lang="en-US" dirty="0">
                <a:solidFill>
                  <a:srgbClr val="0070C0"/>
                </a:solidFill>
              </a:rPr>
              <a:t>Buffers</a:t>
            </a:r>
          </a:p>
          <a:p>
            <a:endParaRPr lang="en-US" dirty="0">
              <a:solidFill>
                <a:srgbClr val="0070C0"/>
              </a:solidFill>
            </a:endParaRPr>
          </a:p>
          <a:p>
            <a:r>
              <a:rPr lang="en-US" dirty="0">
                <a:solidFill>
                  <a:srgbClr val="0070C0"/>
                </a:solidFill>
              </a:rPr>
              <a:t>Ordering the Uses of Data</a:t>
            </a:r>
          </a:p>
          <a:p>
            <a:endParaRPr lang="en-US" dirty="0">
              <a:solidFill>
                <a:srgbClr val="0070C0"/>
              </a:solidFill>
            </a:endParaRPr>
          </a:p>
          <a:p>
            <a:endParaRPr lang="en-US" dirty="0">
              <a:solidFill>
                <a:srgbClr val="0070C0"/>
              </a:solidFill>
            </a:endParaRP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2186326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Data Management</a:t>
            </a:r>
            <a:endParaRPr lang="en-US" dirty="0"/>
          </a:p>
        </p:txBody>
      </p:sp>
      <p:sp>
        <p:nvSpPr>
          <p:cNvPr id="3" name="Content Placeholder 2"/>
          <p:cNvSpPr>
            <a:spLocks noGrp="1"/>
          </p:cNvSpPr>
          <p:nvPr>
            <p:ph idx="1"/>
          </p:nvPr>
        </p:nvSpPr>
        <p:spPr/>
        <p:txBody>
          <a:bodyPr>
            <a:normAutofit/>
          </a:bodyPr>
          <a:lstStyle/>
          <a:p>
            <a:pPr marL="228600" lvl="2">
              <a:lnSpc>
                <a:spcPct val="100000"/>
              </a:lnSpc>
              <a:spcBef>
                <a:spcPts val="1000"/>
              </a:spcBef>
            </a:pPr>
            <a:r>
              <a:rPr lang="en-US" sz="2600" dirty="0">
                <a:solidFill>
                  <a:srgbClr val="0070C0"/>
                </a:solidFill>
              </a:rPr>
              <a:t>One of the most important aspects of data parallel computations is how they access data. </a:t>
            </a:r>
          </a:p>
          <a:p>
            <a:pPr marL="685800" lvl="3">
              <a:lnSpc>
                <a:spcPct val="100000"/>
              </a:lnSpc>
              <a:spcBef>
                <a:spcPts val="1000"/>
              </a:spcBef>
            </a:pPr>
            <a:r>
              <a:rPr lang="en-US" sz="2400" dirty="0">
                <a:solidFill>
                  <a:srgbClr val="0070C0"/>
                </a:solidFill>
              </a:rPr>
              <a:t>Accelerator devices often have their own attached memories that cannot be directly accessed from the host. </a:t>
            </a:r>
          </a:p>
          <a:p>
            <a:pPr marL="228600" lvl="2">
              <a:lnSpc>
                <a:spcPct val="100000"/>
              </a:lnSpc>
              <a:spcBef>
                <a:spcPts val="1000"/>
              </a:spcBef>
            </a:pPr>
            <a:r>
              <a:rPr lang="en-US" sz="2600" dirty="0">
                <a:solidFill>
                  <a:srgbClr val="0070C0"/>
                </a:solidFill>
              </a:rPr>
              <a:t>For data management introduce:</a:t>
            </a:r>
          </a:p>
          <a:p>
            <a:pPr marL="685800" lvl="3">
              <a:lnSpc>
                <a:spcPct val="100000"/>
              </a:lnSpc>
              <a:spcBef>
                <a:spcPts val="1000"/>
              </a:spcBef>
            </a:pPr>
            <a:r>
              <a:rPr lang="en-US" sz="2400" dirty="0">
                <a:solidFill>
                  <a:srgbClr val="0070C0"/>
                </a:solidFill>
              </a:rPr>
              <a:t>Unified Shared Memory </a:t>
            </a:r>
          </a:p>
          <a:p>
            <a:pPr marL="685800" lvl="3">
              <a:lnSpc>
                <a:spcPct val="100000"/>
              </a:lnSpc>
              <a:spcBef>
                <a:spcPts val="1000"/>
              </a:spcBef>
            </a:pPr>
            <a:r>
              <a:rPr lang="en-US" sz="2400" dirty="0">
                <a:solidFill>
                  <a:srgbClr val="0070C0"/>
                </a:solidFill>
              </a:rPr>
              <a:t>Buffer abstractions</a:t>
            </a:r>
          </a:p>
          <a:p>
            <a:pPr marL="228600" lvl="2">
              <a:lnSpc>
                <a:spcPct val="100000"/>
              </a:lnSpc>
              <a:spcBef>
                <a:spcPts val="1000"/>
              </a:spcBef>
            </a:pPr>
            <a:r>
              <a:rPr lang="en-US" sz="2600" dirty="0">
                <a:solidFill>
                  <a:srgbClr val="0070C0"/>
                </a:solidFill>
              </a:rPr>
              <a:t>local accesses: accesses to a directly attached memory to an accelerator as</a:t>
            </a:r>
          </a:p>
          <a:p>
            <a:pPr marL="228600" lvl="2">
              <a:lnSpc>
                <a:spcPct val="100000"/>
              </a:lnSpc>
              <a:spcBef>
                <a:spcPts val="1000"/>
              </a:spcBef>
            </a:pPr>
            <a:r>
              <a:rPr lang="en-US" sz="2600" dirty="0">
                <a:solidFill>
                  <a:srgbClr val="0070C0"/>
                </a:solidFill>
              </a:rPr>
              <a:t>Remote accesses: Accesses to another device’s memory </a:t>
            </a:r>
          </a:p>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p:nvPr/>
        </p:nvPicPr>
        <p:blipFill>
          <a:blip r:embed="rId3"/>
          <a:stretch>
            <a:fillRect/>
          </a:stretch>
        </p:blipFill>
        <p:spPr>
          <a:xfrm>
            <a:off x="5916930" y="3643472"/>
            <a:ext cx="2769870" cy="1270635"/>
          </a:xfrm>
          <a:prstGeom prst="rect">
            <a:avLst/>
          </a:prstGeom>
        </p:spPr>
      </p:pic>
      <p:pic>
        <p:nvPicPr>
          <p:cNvPr id="6" name="Picture 5"/>
          <p:cNvPicPr/>
          <p:nvPr/>
        </p:nvPicPr>
        <p:blipFill>
          <a:blip r:embed="rId4"/>
          <a:stretch>
            <a:fillRect/>
          </a:stretch>
        </p:blipFill>
        <p:spPr>
          <a:xfrm>
            <a:off x="8983980" y="3748247"/>
            <a:ext cx="2769870" cy="1270635"/>
          </a:xfrm>
          <a:prstGeom prst="rect">
            <a:avLst/>
          </a:prstGeom>
        </p:spPr>
      </p:pic>
    </p:spTree>
    <p:extLst>
      <p:ext uri="{BB962C8B-B14F-4D97-AF65-F5344CB8AC3E}">
        <p14:creationId xmlns:p14="http://schemas.microsoft.com/office/powerpoint/2010/main" val="2310100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Managing Multiple Memories</a:t>
            </a:r>
            <a:endParaRPr lang="en-US" dirty="0"/>
          </a:p>
        </p:txBody>
      </p:sp>
      <p:sp>
        <p:nvSpPr>
          <p:cNvPr id="3" name="Content Placeholder 2"/>
          <p:cNvSpPr>
            <a:spLocks noGrp="1"/>
          </p:cNvSpPr>
          <p:nvPr>
            <p:ph idx="1"/>
          </p:nvPr>
        </p:nvSpPr>
        <p:spPr/>
        <p:txBody>
          <a:bodyPr>
            <a:normAutofit/>
          </a:bodyPr>
          <a:lstStyle/>
          <a:p>
            <a:r>
              <a:rPr lang="en-US" dirty="0">
                <a:solidFill>
                  <a:srgbClr val="0070C0"/>
                </a:solidFill>
              </a:rPr>
              <a:t>Explicitly by the programmer</a:t>
            </a:r>
          </a:p>
          <a:p>
            <a:pPr lvl="1"/>
            <a:endParaRPr lang="en-US" dirty="0">
              <a:solidFill>
                <a:srgbClr val="0070C0"/>
              </a:solidFill>
            </a:endParaRPr>
          </a:p>
          <a:p>
            <a:pPr lvl="1"/>
            <a:r>
              <a:rPr lang="en-US" dirty="0">
                <a:solidFill>
                  <a:srgbClr val="0070C0"/>
                </a:solidFill>
              </a:rPr>
              <a:t>After the kernel computes new results, the programmer must also copy these results back to the CPU before the host program can use that data </a:t>
            </a:r>
          </a:p>
          <a:p>
            <a:pPr marL="0" indent="0">
              <a:buNone/>
            </a:pPr>
            <a:endParaRPr lang="en-US" dirty="0">
              <a:solidFill>
                <a:srgbClr val="0070C0"/>
              </a:solidFill>
            </a:endParaRPr>
          </a:p>
          <a:p>
            <a:r>
              <a:rPr lang="en-US" dirty="0">
                <a:solidFill>
                  <a:srgbClr val="0070C0"/>
                </a:solidFill>
              </a:rPr>
              <a:t>Implicitly by the runtime</a:t>
            </a:r>
          </a:p>
          <a:p>
            <a:pPr lvl="1"/>
            <a:endParaRPr lang="en-US" dirty="0">
              <a:solidFill>
                <a:srgbClr val="0070C0"/>
              </a:solidFill>
            </a:endParaRPr>
          </a:p>
          <a:p>
            <a:pPr lvl="1"/>
            <a:r>
              <a:rPr lang="en-US" dirty="0">
                <a:solidFill>
                  <a:srgbClr val="0070C0"/>
                </a:solidFill>
              </a:rPr>
              <a:t>The parallel runtime is responsible for ensuring that data is transferred to the appropriate memory before it is used. </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3944172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Managing Memories in DPC++</a:t>
            </a: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0070C0"/>
                </a:solidFill>
              </a:rPr>
              <a:t>Unified Shared Memory (USM)</a:t>
            </a:r>
          </a:p>
          <a:p>
            <a:pPr lvl="1"/>
            <a:r>
              <a:rPr lang="en-US" dirty="0">
                <a:solidFill>
                  <a:srgbClr val="0070C0"/>
                </a:solidFill>
              </a:rPr>
              <a:t>A pointer-based approach that should be familiar to C/C++ programmers</a:t>
            </a:r>
          </a:p>
          <a:p>
            <a:r>
              <a:rPr lang="en-US" dirty="0">
                <a:solidFill>
                  <a:srgbClr val="0070C0"/>
                </a:solidFill>
              </a:rPr>
              <a:t>Buffers</a:t>
            </a:r>
          </a:p>
          <a:p>
            <a:pPr lvl="1"/>
            <a:r>
              <a:rPr lang="en-US" dirty="0">
                <a:solidFill>
                  <a:srgbClr val="0070C0"/>
                </a:solidFill>
              </a:rPr>
              <a:t>Describe one-, two-, or three-dimensional arrays. </a:t>
            </a:r>
          </a:p>
          <a:p>
            <a:pPr lvl="1"/>
            <a:r>
              <a:rPr lang="en-US" dirty="0">
                <a:solidFill>
                  <a:srgbClr val="0070C0"/>
                </a:solidFill>
              </a:rPr>
              <a:t>Buffers provide an abstract view of memory that can be accessed on either the host or a device.</a:t>
            </a:r>
          </a:p>
          <a:p>
            <a:pPr lvl="1"/>
            <a:r>
              <a:rPr lang="en-US" dirty="0">
                <a:solidFill>
                  <a:srgbClr val="0070C0"/>
                </a:solidFill>
              </a:rPr>
              <a:t>Buffers are not directly accessed by the programmer and are instead accessed through </a:t>
            </a:r>
            <a:r>
              <a:rPr lang="en-US" dirty="0" err="1">
                <a:solidFill>
                  <a:srgbClr val="0070C0"/>
                </a:solidFill>
              </a:rPr>
              <a:t>accessor</a:t>
            </a:r>
            <a:r>
              <a:rPr lang="en-US" dirty="0">
                <a:solidFill>
                  <a:srgbClr val="0070C0"/>
                </a:solidFill>
              </a:rPr>
              <a:t> objects. </a:t>
            </a:r>
          </a:p>
          <a:p>
            <a:r>
              <a:rPr lang="en-US" dirty="0">
                <a:solidFill>
                  <a:srgbClr val="0070C0"/>
                </a:solidFill>
              </a:rPr>
              <a:t>Images</a:t>
            </a:r>
          </a:p>
          <a:p>
            <a:pPr lvl="1"/>
            <a:r>
              <a:rPr lang="en-US" dirty="0">
                <a:solidFill>
                  <a:srgbClr val="0070C0"/>
                </a:solidFill>
              </a:rPr>
              <a:t>Act as a special type of buffer that provides extra functionality specific to image processing. </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2058855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Buffers</a:t>
            </a:r>
            <a:endParaRPr lang="en-US" dirty="0"/>
          </a:p>
        </p:txBody>
      </p:sp>
      <p:sp>
        <p:nvSpPr>
          <p:cNvPr id="3" name="Content Placeholder 2"/>
          <p:cNvSpPr>
            <a:spLocks noGrp="1"/>
          </p:cNvSpPr>
          <p:nvPr>
            <p:ph idx="1"/>
          </p:nvPr>
        </p:nvSpPr>
        <p:spPr/>
        <p:txBody>
          <a:bodyPr>
            <a:noAutofit/>
          </a:bodyPr>
          <a:lstStyle/>
          <a:p>
            <a:r>
              <a:rPr lang="en-US" dirty="0">
                <a:solidFill>
                  <a:srgbClr val="0070C0"/>
                </a:solidFill>
              </a:rPr>
              <a:t>By creating Buffers and </a:t>
            </a:r>
            <a:r>
              <a:rPr lang="en-US" dirty="0" err="1">
                <a:solidFill>
                  <a:srgbClr val="0070C0"/>
                </a:solidFill>
              </a:rPr>
              <a:t>Accessors</a:t>
            </a:r>
            <a:endParaRPr lang="en-US" dirty="0">
              <a:solidFill>
                <a:srgbClr val="0070C0"/>
              </a:solidFill>
            </a:endParaRPr>
          </a:p>
          <a:p>
            <a:pPr lvl="1"/>
            <a:r>
              <a:rPr lang="en-US" dirty="0">
                <a:solidFill>
                  <a:srgbClr val="0070C0"/>
                </a:solidFill>
              </a:rPr>
              <a:t>DPC++ ensures that the data is available to host and device without any programmer effort. </a:t>
            </a:r>
          </a:p>
          <a:p>
            <a:r>
              <a:rPr lang="en-US" dirty="0">
                <a:solidFill>
                  <a:srgbClr val="0070C0"/>
                </a:solidFill>
              </a:rPr>
              <a:t>DPC++ also allows the programmer explicit control over data movement when it is necessary to achieve best performance. </a:t>
            </a:r>
          </a:p>
          <a:p>
            <a:r>
              <a:rPr lang="en-US" dirty="0">
                <a:solidFill>
                  <a:srgbClr val="0070C0"/>
                </a:solidFill>
              </a:rPr>
              <a:t>Buffers encapsulate data in a SYCL application across both devices and host. </a:t>
            </a:r>
            <a:r>
              <a:rPr lang="en-US" dirty="0" err="1">
                <a:solidFill>
                  <a:srgbClr val="0070C0"/>
                </a:solidFill>
              </a:rPr>
              <a:t>Accessors</a:t>
            </a:r>
            <a:r>
              <a:rPr lang="en-US" dirty="0">
                <a:solidFill>
                  <a:srgbClr val="0070C0"/>
                </a:solidFill>
              </a:rPr>
              <a:t> is the mechanism to access buffer data.</a:t>
            </a:r>
          </a:p>
          <a:p>
            <a:r>
              <a:rPr lang="en-US" dirty="0">
                <a:solidFill>
                  <a:srgbClr val="0070C0"/>
                </a:solidFill>
              </a:rPr>
              <a:t>Cannot use that memory ourselves while the buffer exists</a:t>
            </a:r>
          </a:p>
          <a:p>
            <a:r>
              <a:rPr lang="en-US" dirty="0">
                <a:solidFill>
                  <a:srgbClr val="0070C0"/>
                </a:solidFill>
              </a:rPr>
              <a:t>At the end of their scope, the buffers will be destroyed and the memory returned to the user. </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4234398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Buffers</a:t>
            </a:r>
            <a:endParaRPr lang="en-US" dirty="0"/>
          </a:p>
        </p:txBody>
      </p:sp>
      <p:sp>
        <p:nvSpPr>
          <p:cNvPr id="3" name="Content Placeholder 2"/>
          <p:cNvSpPr>
            <a:spLocks noGrp="1"/>
          </p:cNvSpPr>
          <p:nvPr>
            <p:ph idx="1"/>
          </p:nvPr>
        </p:nvSpPr>
        <p:spPr>
          <a:xfrm>
            <a:off x="838200" y="1577975"/>
            <a:ext cx="10515600" cy="4351338"/>
          </a:xfrm>
        </p:spPr>
        <p:txBody>
          <a:bodyPr/>
          <a:lstStyle/>
          <a:p>
            <a:r>
              <a:rPr lang="en-US" dirty="0">
                <a:solidFill>
                  <a:srgbClr val="0070C0"/>
                </a:solidFill>
              </a:rPr>
              <a:t>buffer&lt;Type, dims&gt; class is generic over the element type and the number of dimensions(1D, 2D, or 3D). </a:t>
            </a:r>
          </a:p>
          <a:p>
            <a:r>
              <a:rPr lang="en-US" dirty="0">
                <a:solidFill>
                  <a:srgbClr val="0070C0"/>
                </a:solidFill>
              </a:rPr>
              <a:t>Buffers may not be directly accessed by the host and device. </a:t>
            </a:r>
          </a:p>
          <a:p>
            <a:pPr lvl="1"/>
            <a:r>
              <a:rPr lang="en-US" dirty="0">
                <a:solidFill>
                  <a:srgbClr val="0070C0"/>
                </a:solidFill>
              </a:rPr>
              <a:t>Create </a:t>
            </a:r>
            <a:r>
              <a:rPr lang="en-US" dirty="0" err="1">
                <a:solidFill>
                  <a:srgbClr val="0070C0"/>
                </a:solidFill>
              </a:rPr>
              <a:t>accessors</a:t>
            </a:r>
            <a:r>
              <a:rPr lang="en-US" dirty="0">
                <a:solidFill>
                  <a:srgbClr val="0070C0"/>
                </a:solidFill>
              </a:rPr>
              <a:t> in order to read and write buffers. </a:t>
            </a:r>
          </a:p>
          <a:p>
            <a:pPr lvl="2"/>
            <a:r>
              <a:rPr lang="en-US" dirty="0">
                <a:solidFill>
                  <a:srgbClr val="0070C0"/>
                </a:solidFill>
              </a:rPr>
              <a:t>Access modes are defined in the </a:t>
            </a:r>
            <a:r>
              <a:rPr lang="en-US" dirty="0" err="1">
                <a:solidFill>
                  <a:srgbClr val="0070C0"/>
                </a:solidFill>
              </a:rPr>
              <a:t>sycl</a:t>
            </a:r>
            <a:r>
              <a:rPr lang="en-US" dirty="0">
                <a:solidFill>
                  <a:srgbClr val="0070C0"/>
                </a:solidFill>
              </a:rPr>
              <a:t>::access::mode </a:t>
            </a:r>
            <a:r>
              <a:rPr lang="en-US" dirty="0" err="1">
                <a:solidFill>
                  <a:srgbClr val="0070C0"/>
                </a:solidFill>
              </a:rPr>
              <a:t>enum</a:t>
            </a:r>
            <a:r>
              <a:rPr lang="en-US" dirty="0">
                <a:solidFill>
                  <a:srgbClr val="0070C0"/>
                </a:solidFill>
              </a:rPr>
              <a:t> described below:</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p:nvPr/>
        </p:nvPicPr>
        <p:blipFill>
          <a:blip r:embed="rId3"/>
          <a:stretch>
            <a:fillRect/>
          </a:stretch>
        </p:blipFill>
        <p:spPr>
          <a:xfrm>
            <a:off x="3181350" y="3705224"/>
            <a:ext cx="5438775" cy="3152775"/>
          </a:xfrm>
          <a:prstGeom prst="rect">
            <a:avLst/>
          </a:prstGeom>
        </p:spPr>
      </p:pic>
    </p:spTree>
    <p:extLst>
      <p:ext uri="{BB962C8B-B14F-4D97-AF65-F5344CB8AC3E}">
        <p14:creationId xmlns:p14="http://schemas.microsoft.com/office/powerpoint/2010/main" val="192580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Example</a:t>
            </a:r>
            <a:endParaRPr lang="en-US" dirty="0"/>
          </a:p>
        </p:txBody>
      </p:sp>
      <p:sp>
        <p:nvSpPr>
          <p:cNvPr id="3" name="Content Placeholder 2"/>
          <p:cNvSpPr>
            <a:spLocks noGrp="1"/>
          </p:cNvSpPr>
          <p:nvPr>
            <p:ph idx="1"/>
          </p:nvPr>
        </p:nvSpPr>
        <p:spPr>
          <a:xfrm>
            <a:off x="619125" y="1841659"/>
            <a:ext cx="10515600" cy="4351338"/>
          </a:xfrm>
        </p:spPr>
        <p:txBody>
          <a:bodyPr/>
          <a:lstStyle/>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p:nvPr/>
        </p:nvPicPr>
        <p:blipFill>
          <a:blip r:embed="rId3"/>
          <a:stretch>
            <a:fillRect/>
          </a:stretch>
        </p:blipFill>
        <p:spPr>
          <a:xfrm>
            <a:off x="5467350" y="214154"/>
            <a:ext cx="6337935" cy="6643846"/>
          </a:xfrm>
          <a:prstGeom prst="rect">
            <a:avLst/>
          </a:prstGeom>
        </p:spPr>
      </p:pic>
      <p:sp>
        <p:nvSpPr>
          <p:cNvPr id="6" name="TextBox 5"/>
          <p:cNvSpPr txBox="1"/>
          <p:nvPr/>
        </p:nvSpPr>
        <p:spPr>
          <a:xfrm flipH="1">
            <a:off x="1456372" y="2751562"/>
            <a:ext cx="3173732" cy="2554545"/>
          </a:xfrm>
          <a:prstGeom prst="rect">
            <a:avLst/>
          </a:prstGeom>
          <a:noFill/>
        </p:spPr>
        <p:txBody>
          <a:bodyPr wrap="square" rtlCol="0">
            <a:spAutoFit/>
          </a:bodyPr>
          <a:lstStyle/>
          <a:p>
            <a:pPr algn="ctr"/>
            <a:r>
              <a:rPr lang="en-US" sz="2000" dirty="0">
                <a:solidFill>
                  <a:srgbClr val="0070C0"/>
                </a:solidFill>
              </a:rPr>
              <a:t>The </a:t>
            </a:r>
            <a:r>
              <a:rPr lang="en-US" sz="2000" dirty="0" err="1">
                <a:solidFill>
                  <a:srgbClr val="0070C0"/>
                </a:solidFill>
              </a:rPr>
              <a:t>accessor</a:t>
            </a:r>
            <a:r>
              <a:rPr lang="en-US" sz="2000" dirty="0">
                <a:solidFill>
                  <a:srgbClr val="0070C0"/>
                </a:solidFill>
              </a:rPr>
              <a:t> </a:t>
            </a:r>
            <a:r>
              <a:rPr lang="en-US" sz="2000" dirty="0" err="1">
                <a:solidFill>
                  <a:srgbClr val="0070C0"/>
                </a:solidFill>
              </a:rPr>
              <a:t>myAccessor</a:t>
            </a:r>
            <a:r>
              <a:rPr lang="en-US" sz="2000" dirty="0">
                <a:solidFill>
                  <a:srgbClr val="0070C0"/>
                </a:solidFill>
              </a:rPr>
              <a:t> is created with </a:t>
            </a:r>
            <a:r>
              <a:rPr lang="en-US" sz="2000" b="1" dirty="0">
                <a:solidFill>
                  <a:srgbClr val="0070C0"/>
                </a:solidFill>
              </a:rPr>
              <a:t>access::mode::</a:t>
            </a:r>
            <a:r>
              <a:rPr lang="en-US" sz="2000" b="1" dirty="0" err="1">
                <a:solidFill>
                  <a:srgbClr val="0070C0"/>
                </a:solidFill>
              </a:rPr>
              <a:t>read_write</a:t>
            </a:r>
            <a:r>
              <a:rPr lang="en-US" sz="2000" dirty="0">
                <a:solidFill>
                  <a:srgbClr val="0070C0"/>
                </a:solidFill>
              </a:rPr>
              <a:t>.</a:t>
            </a:r>
          </a:p>
          <a:p>
            <a:pPr algn="ctr"/>
            <a:endParaRPr lang="en-US" sz="2000" dirty="0">
              <a:solidFill>
                <a:srgbClr val="0070C0"/>
              </a:solidFill>
            </a:endParaRPr>
          </a:p>
          <a:p>
            <a:pPr algn="ctr"/>
            <a:r>
              <a:rPr lang="en-US" sz="2000" dirty="0">
                <a:solidFill>
                  <a:srgbClr val="0070C0"/>
                </a:solidFill>
              </a:rPr>
              <a:t>This lets the runtime know that we intend to both read and write to the buffer through </a:t>
            </a:r>
            <a:r>
              <a:rPr lang="en-US" sz="2000" i="1" dirty="0" err="1">
                <a:solidFill>
                  <a:srgbClr val="0070C0"/>
                </a:solidFill>
              </a:rPr>
              <a:t>myAccessor</a:t>
            </a:r>
            <a:r>
              <a:rPr lang="en-US" sz="2000" dirty="0">
                <a:solidFill>
                  <a:srgbClr val="0070C0"/>
                </a:solidFill>
              </a:rPr>
              <a:t>.</a:t>
            </a:r>
          </a:p>
        </p:txBody>
      </p:sp>
    </p:spTree>
    <p:extLst>
      <p:ext uri="{BB962C8B-B14F-4D97-AF65-F5344CB8AC3E}">
        <p14:creationId xmlns:p14="http://schemas.microsoft.com/office/powerpoint/2010/main" val="2714268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Ordering the Uses of Data</a:t>
            </a:r>
          </a:p>
        </p:txBody>
      </p:sp>
      <p:sp>
        <p:nvSpPr>
          <p:cNvPr id="3" name="Content Placeholder 2"/>
          <p:cNvSpPr>
            <a:spLocks noGrp="1"/>
          </p:cNvSpPr>
          <p:nvPr>
            <p:ph idx="1"/>
          </p:nvPr>
        </p:nvSpPr>
        <p:spPr/>
        <p:txBody>
          <a:bodyPr>
            <a:normAutofit/>
          </a:bodyPr>
          <a:lstStyle/>
          <a:p>
            <a:r>
              <a:rPr lang="en-US" sz="3000" dirty="0">
                <a:solidFill>
                  <a:srgbClr val="0070C0"/>
                </a:solidFill>
              </a:rPr>
              <a:t>First, we can synchronize through the host by explicitly calling the wait() method on the event. </a:t>
            </a:r>
          </a:p>
          <a:p>
            <a:pPr lvl="1"/>
            <a:r>
              <a:rPr lang="en-US" sz="2600" dirty="0">
                <a:solidFill>
                  <a:srgbClr val="0070C0"/>
                </a:solidFill>
              </a:rPr>
              <a:t>Explicitly waiting on events can be very useful for debugging an application</a:t>
            </a:r>
          </a:p>
          <a:p>
            <a:pPr lvl="1"/>
            <a:r>
              <a:rPr lang="en-US" sz="2600" dirty="0">
                <a:solidFill>
                  <a:srgbClr val="0070C0"/>
                </a:solidFill>
              </a:rPr>
              <a:t>Wait() can overly constrain the asynchronous execution of tasks since it halts all execution on the host thread.</a:t>
            </a:r>
          </a:p>
          <a:p>
            <a:r>
              <a:rPr lang="en-US" sz="3000" dirty="0">
                <a:solidFill>
                  <a:srgbClr val="0070C0"/>
                </a:solidFill>
              </a:rPr>
              <a:t>Second, we can use method named </a:t>
            </a:r>
            <a:r>
              <a:rPr lang="en-US" sz="3000" dirty="0" err="1">
                <a:solidFill>
                  <a:srgbClr val="0070C0"/>
                </a:solidFill>
              </a:rPr>
              <a:t>depends_on</a:t>
            </a:r>
            <a:r>
              <a:rPr lang="en-US" sz="3000" dirty="0">
                <a:solidFill>
                  <a:srgbClr val="0070C0"/>
                </a:solidFill>
              </a:rPr>
              <a:t>(). </a:t>
            </a:r>
          </a:p>
          <a:p>
            <a:pPr lvl="1"/>
            <a:r>
              <a:rPr lang="en-US" sz="2600" dirty="0">
                <a:solidFill>
                  <a:srgbClr val="0070C0"/>
                </a:solidFill>
              </a:rPr>
              <a:t>This method accepts either a single event or a vector of events and informs the runtime that the command group being submitted requires the specified events to complete before the specified task may execute. </a:t>
            </a:r>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4252077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F5496"/>
                </a:solidFill>
                <a:latin typeface="Arial"/>
                <a:ea typeface="Arial"/>
                <a:cs typeface="Arial"/>
              </a:rPr>
              <a:t>Example of </a:t>
            </a:r>
            <a:r>
              <a:rPr lang="en-US" b="1" dirty="0" err="1">
                <a:solidFill>
                  <a:srgbClr val="2F5496"/>
                </a:solidFill>
                <a:latin typeface="Arial"/>
                <a:ea typeface="Arial"/>
                <a:cs typeface="Arial"/>
              </a:rPr>
              <a:t>depends_on</a:t>
            </a:r>
            <a:r>
              <a:rPr lang="en-US" b="1" dirty="0">
                <a:solidFill>
                  <a:srgbClr val="2F5496"/>
                </a:solidFill>
                <a:latin typeface="Arial"/>
                <a:ea typeface="Arial"/>
                <a:cs typeface="Arial"/>
              </a:rPr>
              <a:t>()</a:t>
            </a:r>
            <a:br>
              <a:rPr lang="en-US" b="1" dirty="0">
                <a:solidFill>
                  <a:srgbClr val="2F5496"/>
                </a:solidFill>
                <a:latin typeface="Arial"/>
                <a:ea typeface="Arial"/>
                <a:cs typeface="Arial"/>
              </a:rPr>
            </a:br>
            <a:endParaRPr lang="en-US" dirty="0"/>
          </a:p>
        </p:txBody>
      </p:sp>
      <p:sp>
        <p:nvSpPr>
          <p:cNvPr id="3" name="Content Placeholder 2"/>
          <p:cNvSpPr>
            <a:spLocks noGrp="1"/>
          </p:cNvSpPr>
          <p:nvPr>
            <p:ph idx="1"/>
          </p:nvPr>
        </p:nvSpPr>
        <p:spPr/>
        <p:txBody>
          <a:bodyPr/>
          <a:lstStyle/>
          <a:p>
            <a:endParaRPr lang="en-US"/>
          </a:p>
        </p:txBody>
      </p:sp>
      <p:cxnSp>
        <p:nvCxnSpPr>
          <p:cNvPr id="5"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6" name="Picture 5"/>
          <p:cNvPicPr/>
          <p:nvPr/>
        </p:nvPicPr>
        <p:blipFill>
          <a:blip r:embed="rId3"/>
          <a:stretch>
            <a:fillRect/>
          </a:stretch>
        </p:blipFill>
        <p:spPr>
          <a:xfrm>
            <a:off x="2781300" y="1532890"/>
            <a:ext cx="6090285" cy="5325110"/>
          </a:xfrm>
          <a:prstGeom prst="rect">
            <a:avLst/>
          </a:prstGeom>
        </p:spPr>
      </p:pic>
    </p:spTree>
    <p:extLst>
      <p:ext uri="{BB962C8B-B14F-4D97-AF65-F5344CB8AC3E}">
        <p14:creationId xmlns:p14="http://schemas.microsoft.com/office/powerpoint/2010/main" val="3708613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cs typeface="Arial"/>
                <a:sym typeface="Arial"/>
              </a:rPr>
              <a:t>Introduction</a:t>
            </a:r>
            <a:endParaRPr lang="en-US" dirty="0"/>
          </a:p>
        </p:txBody>
      </p:sp>
      <p:sp>
        <p:nvSpPr>
          <p:cNvPr id="3" name="Content Placeholder 2"/>
          <p:cNvSpPr>
            <a:spLocks noGrp="1"/>
          </p:cNvSpPr>
          <p:nvPr>
            <p:ph idx="1"/>
          </p:nvPr>
        </p:nvSpPr>
        <p:spPr/>
        <p:txBody>
          <a:bodyPr>
            <a:normAutofit/>
          </a:bodyPr>
          <a:lstStyle/>
          <a:p>
            <a:endParaRPr lang="en-US" dirty="0">
              <a:solidFill>
                <a:srgbClr val="0070C0"/>
              </a:solidFill>
            </a:endParaRPr>
          </a:p>
          <a:p>
            <a:r>
              <a:rPr lang="en-US" dirty="0">
                <a:solidFill>
                  <a:srgbClr val="0070C0"/>
                </a:solidFill>
              </a:rPr>
              <a:t>What is Data-Parallel Programming</a:t>
            </a:r>
          </a:p>
          <a:p>
            <a:endParaRPr lang="en-US" dirty="0">
              <a:solidFill>
                <a:srgbClr val="0070C0"/>
              </a:solidFill>
            </a:endParaRPr>
          </a:p>
          <a:p>
            <a:r>
              <a:rPr lang="en-US" dirty="0">
                <a:solidFill>
                  <a:srgbClr val="0070C0"/>
                </a:solidFill>
              </a:rPr>
              <a:t>What are Heterogeneous Systems</a:t>
            </a:r>
          </a:p>
          <a:p>
            <a:endParaRPr lang="en-US" dirty="0">
              <a:solidFill>
                <a:srgbClr val="0070C0"/>
              </a:solidFill>
            </a:endParaRPr>
          </a:p>
          <a:p>
            <a:r>
              <a:rPr lang="en-US" dirty="0">
                <a:solidFill>
                  <a:srgbClr val="0070C0"/>
                </a:solidFill>
              </a:rPr>
              <a:t>Platform Model</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1412953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Implicit dependences</a:t>
            </a:r>
            <a:endParaRPr lang="en-US" dirty="0"/>
          </a:p>
        </p:txBody>
      </p:sp>
      <p:sp>
        <p:nvSpPr>
          <p:cNvPr id="3" name="Content Placeholder 2"/>
          <p:cNvSpPr>
            <a:spLocks noGrp="1"/>
          </p:cNvSpPr>
          <p:nvPr>
            <p:ph idx="1"/>
          </p:nvPr>
        </p:nvSpPr>
        <p:spPr/>
        <p:txBody>
          <a:bodyPr/>
          <a:lstStyle/>
          <a:p>
            <a:r>
              <a:rPr lang="en-US" sz="3000" dirty="0">
                <a:solidFill>
                  <a:srgbClr val="0070C0"/>
                </a:solidFill>
              </a:rPr>
              <a:t>Implicit dependences between tasks in DPC++ are created from data dependences as shown below:</a:t>
            </a:r>
          </a:p>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a:picLocks noChangeAspect="1"/>
          </p:cNvPicPr>
          <p:nvPr/>
        </p:nvPicPr>
        <p:blipFill>
          <a:blip r:embed="rId3"/>
          <a:stretch>
            <a:fillRect/>
          </a:stretch>
        </p:blipFill>
        <p:spPr>
          <a:xfrm>
            <a:off x="2447925" y="2858294"/>
            <a:ext cx="6705600" cy="2286000"/>
          </a:xfrm>
          <a:prstGeom prst="rect">
            <a:avLst/>
          </a:prstGeom>
        </p:spPr>
      </p:pic>
    </p:spTree>
    <p:extLst>
      <p:ext uri="{BB962C8B-B14F-4D97-AF65-F5344CB8AC3E}">
        <p14:creationId xmlns:p14="http://schemas.microsoft.com/office/powerpoint/2010/main" val="1166514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Example</a:t>
            </a:r>
            <a:endParaRPr lang="en-US" dirty="0"/>
          </a:p>
        </p:txBody>
      </p:sp>
      <p:sp>
        <p:nvSpPr>
          <p:cNvPr id="3" name="Content Placeholder 2"/>
          <p:cNvSpPr>
            <a:spLocks noGrp="1"/>
          </p:cNvSpPr>
          <p:nvPr>
            <p:ph idx="1"/>
          </p:nvPr>
        </p:nvSpPr>
        <p:spPr/>
        <p:txBody>
          <a:bodyPr/>
          <a:lstStyle/>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p:nvPr/>
        </p:nvPicPr>
        <p:blipFill>
          <a:blip r:embed="rId3"/>
          <a:stretch>
            <a:fillRect/>
          </a:stretch>
        </p:blipFill>
        <p:spPr>
          <a:xfrm>
            <a:off x="1123950" y="2266951"/>
            <a:ext cx="3648075" cy="3806722"/>
          </a:xfrm>
          <a:prstGeom prst="rect">
            <a:avLst/>
          </a:prstGeom>
        </p:spPr>
      </p:pic>
      <p:pic>
        <p:nvPicPr>
          <p:cNvPr id="6" name="Picture 5"/>
          <p:cNvPicPr/>
          <p:nvPr/>
        </p:nvPicPr>
        <p:blipFill>
          <a:blip r:embed="rId4"/>
          <a:stretch>
            <a:fillRect/>
          </a:stretch>
        </p:blipFill>
        <p:spPr>
          <a:xfrm>
            <a:off x="6181725" y="219075"/>
            <a:ext cx="5406073" cy="6248400"/>
          </a:xfrm>
          <a:prstGeom prst="rect">
            <a:avLst/>
          </a:prstGeom>
        </p:spPr>
      </p:pic>
    </p:spTree>
    <p:extLst>
      <p:ext uri="{BB962C8B-B14F-4D97-AF65-F5344CB8AC3E}">
        <p14:creationId xmlns:p14="http://schemas.microsoft.com/office/powerpoint/2010/main" val="2219893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Expressing Parallelism</a:t>
            </a: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0070C0"/>
                </a:solidFill>
              </a:rPr>
              <a:t>Parallelism within Kernels</a:t>
            </a:r>
          </a:p>
          <a:p>
            <a:endParaRPr lang="en-US" dirty="0">
              <a:solidFill>
                <a:srgbClr val="0070C0"/>
              </a:solidFill>
            </a:endParaRPr>
          </a:p>
          <a:p>
            <a:r>
              <a:rPr lang="en-US" dirty="0">
                <a:solidFill>
                  <a:srgbClr val="0070C0"/>
                </a:solidFill>
              </a:rPr>
              <a:t>Basic Data Parallel Kernels</a:t>
            </a:r>
          </a:p>
          <a:p>
            <a:endParaRPr lang="en-US" dirty="0">
              <a:solidFill>
                <a:srgbClr val="0070C0"/>
              </a:solidFill>
            </a:endParaRPr>
          </a:p>
          <a:p>
            <a:r>
              <a:rPr lang="en-US" dirty="0">
                <a:solidFill>
                  <a:srgbClr val="0070C0"/>
                </a:solidFill>
              </a:rPr>
              <a:t>ND-Range Kernels</a:t>
            </a:r>
          </a:p>
          <a:p>
            <a:endParaRPr lang="en-US" dirty="0">
              <a:solidFill>
                <a:srgbClr val="0070C0"/>
              </a:solidFill>
            </a:endParaRPr>
          </a:p>
          <a:p>
            <a:r>
              <a:rPr lang="en-US" dirty="0">
                <a:solidFill>
                  <a:srgbClr val="0070C0"/>
                </a:solidFill>
              </a:rPr>
              <a:t>Hierarchical Data Parallel Kernels</a:t>
            </a:r>
          </a:p>
          <a:p>
            <a:endParaRPr lang="en-US" dirty="0">
              <a:solidFill>
                <a:srgbClr val="0070C0"/>
              </a:solidFill>
            </a:endParaRPr>
          </a:p>
          <a:p>
            <a:r>
              <a:rPr lang="en-US" dirty="0">
                <a:solidFill>
                  <a:srgbClr val="0070C0"/>
                </a:solidFill>
              </a:rPr>
              <a:t>Choosing a kernel form</a:t>
            </a:r>
          </a:p>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3016586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Parallelism within Kernels</a:t>
            </a:r>
          </a:p>
        </p:txBody>
      </p:sp>
      <p:sp>
        <p:nvSpPr>
          <p:cNvPr id="3" name="Content Placeholder 2"/>
          <p:cNvSpPr>
            <a:spLocks noGrp="1"/>
          </p:cNvSpPr>
          <p:nvPr>
            <p:ph idx="1"/>
          </p:nvPr>
        </p:nvSpPr>
        <p:spPr>
          <a:xfrm>
            <a:off x="838199" y="1825625"/>
            <a:ext cx="10772775" cy="4351338"/>
          </a:xfrm>
        </p:spPr>
        <p:txBody>
          <a:bodyPr>
            <a:normAutofit/>
          </a:bodyPr>
          <a:lstStyle/>
          <a:p>
            <a:r>
              <a:rPr lang="en-US" dirty="0">
                <a:solidFill>
                  <a:srgbClr val="0070C0"/>
                </a:solidFill>
              </a:rPr>
              <a:t>Kernels describe parallelism in terms of abstract concepts that an implementation (i.e. a combination of compiler and runtime) can then map to the hardware parallelism available on a particular target device. </a:t>
            </a:r>
          </a:p>
          <a:p>
            <a:pPr lvl="1"/>
            <a:r>
              <a:rPr lang="en-US" dirty="0">
                <a:solidFill>
                  <a:srgbClr val="0070C0"/>
                </a:solidFill>
              </a:rPr>
              <a:t>A parallel kernel is not a loop, and does not have iterations as shown below. </a:t>
            </a:r>
          </a:p>
          <a:p>
            <a:pPr lvl="1"/>
            <a:r>
              <a:rPr lang="en-US" dirty="0">
                <a:solidFill>
                  <a:srgbClr val="0070C0"/>
                </a:solidFill>
              </a:rPr>
              <a:t>A kernel describes a single operation, which can be instantiated many times and applied to different input data; </a:t>
            </a:r>
          </a:p>
          <a:p>
            <a:pPr lvl="1"/>
            <a:r>
              <a:rPr lang="en-US" dirty="0">
                <a:solidFill>
                  <a:srgbClr val="0070C0"/>
                </a:solidFill>
              </a:rPr>
              <a:t>When a kernel is launched in parallel, multiple instances of that operation are executed simultaneously.</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p:nvPr/>
        </p:nvPicPr>
        <p:blipFill>
          <a:blip r:embed="rId3"/>
          <a:stretch>
            <a:fillRect/>
          </a:stretch>
        </p:blipFill>
        <p:spPr>
          <a:xfrm>
            <a:off x="1595719" y="5000942"/>
            <a:ext cx="7057744" cy="1485583"/>
          </a:xfrm>
          <a:prstGeom prst="rect">
            <a:avLst/>
          </a:prstGeom>
        </p:spPr>
      </p:pic>
    </p:spTree>
    <p:extLst>
      <p:ext uri="{BB962C8B-B14F-4D97-AF65-F5344CB8AC3E}">
        <p14:creationId xmlns:p14="http://schemas.microsoft.com/office/powerpoint/2010/main" val="151907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Different Kernel Forms in DPC++</a:t>
            </a:r>
            <a:endParaRPr lang="en-US" dirty="0"/>
          </a:p>
        </p:txBody>
      </p:sp>
      <p:sp>
        <p:nvSpPr>
          <p:cNvPr id="3" name="Content Placeholder 2"/>
          <p:cNvSpPr>
            <a:spLocks noGrp="1"/>
          </p:cNvSpPr>
          <p:nvPr>
            <p:ph idx="1"/>
          </p:nvPr>
        </p:nvSpPr>
        <p:spPr/>
        <p:txBody>
          <a:bodyPr>
            <a:normAutofit lnSpcReduction="10000"/>
          </a:bodyPr>
          <a:lstStyle/>
          <a:p>
            <a:r>
              <a:rPr lang="en-US" b="1" dirty="0">
                <a:solidFill>
                  <a:srgbClr val="0070C0"/>
                </a:solidFill>
              </a:rPr>
              <a:t>Basic Data Parallel Kernels</a:t>
            </a:r>
          </a:p>
          <a:p>
            <a:pPr lvl="1"/>
            <a:r>
              <a:rPr lang="en-US" dirty="0">
                <a:solidFill>
                  <a:srgbClr val="0070C0"/>
                </a:solidFill>
              </a:rPr>
              <a:t>The first kernel form is used for </a:t>
            </a:r>
            <a:r>
              <a:rPr lang="en-US" b="1" dirty="0">
                <a:solidFill>
                  <a:srgbClr val="0070C0"/>
                </a:solidFill>
              </a:rPr>
              <a:t>basic</a:t>
            </a:r>
            <a:r>
              <a:rPr lang="en-US" dirty="0">
                <a:solidFill>
                  <a:srgbClr val="0070C0"/>
                </a:solidFill>
              </a:rPr>
              <a:t> data parallel kernels. </a:t>
            </a:r>
          </a:p>
          <a:p>
            <a:endParaRPr lang="en-US" b="1" dirty="0">
              <a:solidFill>
                <a:srgbClr val="0070C0"/>
              </a:solidFill>
            </a:endParaRPr>
          </a:p>
          <a:p>
            <a:r>
              <a:rPr lang="en-US" b="1" dirty="0">
                <a:solidFill>
                  <a:srgbClr val="0070C0"/>
                </a:solidFill>
              </a:rPr>
              <a:t>ND-range (N-dimensional range)</a:t>
            </a:r>
          </a:p>
          <a:p>
            <a:pPr lvl="1"/>
            <a:r>
              <a:rPr lang="en-US" dirty="0">
                <a:solidFill>
                  <a:srgbClr val="0070C0"/>
                </a:solidFill>
              </a:rPr>
              <a:t>The second kernel form extends basic kernels to provide access to low-level performance-tuning features. This second form is known as</a:t>
            </a:r>
          </a:p>
          <a:p>
            <a:endParaRPr lang="en-US" dirty="0">
              <a:solidFill>
                <a:srgbClr val="0070C0"/>
              </a:solidFill>
            </a:endParaRPr>
          </a:p>
          <a:p>
            <a:r>
              <a:rPr lang="en-US" b="1" dirty="0">
                <a:solidFill>
                  <a:srgbClr val="0070C0"/>
                </a:solidFill>
              </a:rPr>
              <a:t>Hierarchical Data Parallel Kernels</a:t>
            </a:r>
          </a:p>
          <a:p>
            <a:pPr lvl="1"/>
            <a:r>
              <a:rPr lang="en-US" dirty="0">
                <a:solidFill>
                  <a:srgbClr val="0070C0"/>
                </a:solidFill>
              </a:rPr>
              <a:t>The third form is referred to as hierarchical data parallel, referring to the hierarchy of the nested kernel constructs that appear in source code.</a:t>
            </a:r>
          </a:p>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2114285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Basic Data Parallel Kernels</a:t>
            </a:r>
          </a:p>
        </p:txBody>
      </p:sp>
      <p:sp>
        <p:nvSpPr>
          <p:cNvPr id="3" name="Content Placeholder 2"/>
          <p:cNvSpPr>
            <a:spLocks noGrp="1"/>
          </p:cNvSpPr>
          <p:nvPr>
            <p:ph idx="1"/>
          </p:nvPr>
        </p:nvSpPr>
        <p:spPr/>
        <p:txBody>
          <a:bodyPr/>
          <a:lstStyle/>
          <a:p>
            <a:r>
              <a:rPr lang="en-US" dirty="0">
                <a:solidFill>
                  <a:srgbClr val="0070C0"/>
                </a:solidFill>
              </a:rPr>
              <a:t>The most basic form of parallel kernel in DPC++ is appropriate for operations that can be applied to every piece of data completely independently and in any order (embarrassingly parallel). </a:t>
            </a:r>
          </a:p>
          <a:p>
            <a:r>
              <a:rPr lang="en-US" dirty="0">
                <a:solidFill>
                  <a:srgbClr val="0070C0"/>
                </a:solidFill>
              </a:rPr>
              <a:t>Basic data parallel kernels are expressed using the </a:t>
            </a:r>
            <a:r>
              <a:rPr lang="en-US" b="1" dirty="0" err="1">
                <a:solidFill>
                  <a:srgbClr val="0070C0"/>
                </a:solidFill>
              </a:rPr>
              <a:t>parallel_for</a:t>
            </a:r>
            <a:r>
              <a:rPr lang="en-US" b="1" dirty="0">
                <a:solidFill>
                  <a:srgbClr val="0070C0"/>
                </a:solidFill>
              </a:rPr>
              <a:t> </a:t>
            </a:r>
            <a:r>
              <a:rPr lang="en-US" dirty="0">
                <a:solidFill>
                  <a:srgbClr val="0070C0"/>
                </a:solidFill>
              </a:rPr>
              <a:t>function, which is a member of the handler class and can only be called at command-group scope.</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
        <p:nvSpPr>
          <p:cNvPr id="6" name="TextBox 5"/>
          <p:cNvSpPr txBox="1"/>
          <p:nvPr/>
        </p:nvSpPr>
        <p:spPr>
          <a:xfrm>
            <a:off x="838200" y="4694839"/>
            <a:ext cx="5200014" cy="1754326"/>
          </a:xfrm>
          <a:prstGeom prst="rect">
            <a:avLst/>
          </a:prstGeom>
          <a:noFill/>
        </p:spPr>
        <p:txBody>
          <a:bodyPr wrap="square" rtlCol="0">
            <a:spAutoFit/>
          </a:bodyPr>
          <a:lstStyle/>
          <a:p>
            <a:r>
              <a:rPr lang="en-US" dirty="0">
                <a:solidFill>
                  <a:schemeClr val="accent4">
                    <a:lumMod val="75000"/>
                  </a:schemeClr>
                </a:solidFill>
              </a:rPr>
              <a:t>The function only takes two arguments: the first is a </a:t>
            </a:r>
            <a:r>
              <a:rPr lang="en-US" b="1" dirty="0">
                <a:solidFill>
                  <a:schemeClr val="accent4">
                    <a:lumMod val="75000"/>
                  </a:schemeClr>
                </a:solidFill>
              </a:rPr>
              <a:t>range</a:t>
            </a:r>
            <a:r>
              <a:rPr lang="en-US" dirty="0">
                <a:solidFill>
                  <a:schemeClr val="accent4">
                    <a:lumMod val="75000"/>
                  </a:schemeClr>
                </a:solidFill>
              </a:rPr>
              <a:t> specifying the number of items to launch in each dimension; and the second is a kernel function to be executed for each index in the range. The kernel can take either an </a:t>
            </a:r>
            <a:r>
              <a:rPr lang="en-US" b="1" dirty="0">
                <a:solidFill>
                  <a:schemeClr val="accent4">
                    <a:lumMod val="75000"/>
                  </a:schemeClr>
                </a:solidFill>
              </a:rPr>
              <a:t>id</a:t>
            </a:r>
            <a:r>
              <a:rPr lang="en-US" dirty="0">
                <a:solidFill>
                  <a:schemeClr val="accent4">
                    <a:lumMod val="75000"/>
                  </a:schemeClr>
                </a:solidFill>
              </a:rPr>
              <a:t> or an </a:t>
            </a:r>
            <a:r>
              <a:rPr lang="en-US" b="1" dirty="0">
                <a:solidFill>
                  <a:schemeClr val="accent4">
                    <a:lumMod val="75000"/>
                  </a:schemeClr>
                </a:solidFill>
              </a:rPr>
              <a:t>item</a:t>
            </a:r>
            <a:r>
              <a:rPr lang="en-US" dirty="0">
                <a:solidFill>
                  <a:schemeClr val="accent4">
                    <a:lumMod val="75000"/>
                  </a:schemeClr>
                </a:solidFill>
              </a:rPr>
              <a:t> as its argument. </a:t>
            </a:r>
          </a:p>
          <a:p>
            <a:endParaRPr lang="en-US" dirty="0"/>
          </a:p>
        </p:txBody>
      </p:sp>
      <p:pic>
        <p:nvPicPr>
          <p:cNvPr id="7" name="Picture 6"/>
          <p:cNvPicPr/>
          <p:nvPr/>
        </p:nvPicPr>
        <p:blipFill>
          <a:blip r:embed="rId3"/>
          <a:stretch>
            <a:fillRect/>
          </a:stretch>
        </p:blipFill>
        <p:spPr>
          <a:xfrm>
            <a:off x="6112510" y="4967042"/>
            <a:ext cx="5241290" cy="1209921"/>
          </a:xfrm>
          <a:prstGeom prst="rect">
            <a:avLst/>
          </a:prstGeom>
        </p:spPr>
      </p:pic>
    </p:spTree>
    <p:extLst>
      <p:ext uri="{BB962C8B-B14F-4D97-AF65-F5344CB8AC3E}">
        <p14:creationId xmlns:p14="http://schemas.microsoft.com/office/powerpoint/2010/main" val="3713996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ND-Range Kernels</a:t>
            </a:r>
          </a:p>
        </p:txBody>
      </p:sp>
      <p:sp>
        <p:nvSpPr>
          <p:cNvPr id="3" name="Content Placeholder 2"/>
          <p:cNvSpPr>
            <a:spLocks noGrp="1"/>
          </p:cNvSpPr>
          <p:nvPr>
            <p:ph idx="1"/>
          </p:nvPr>
        </p:nvSpPr>
        <p:spPr>
          <a:xfrm>
            <a:off x="838200" y="1638301"/>
            <a:ext cx="10515600" cy="4351338"/>
          </a:xfrm>
        </p:spPr>
        <p:txBody>
          <a:bodyPr/>
          <a:lstStyle/>
          <a:p>
            <a:r>
              <a:rPr lang="en-US" dirty="0">
                <a:solidFill>
                  <a:srgbClr val="0070C0"/>
                </a:solidFill>
              </a:rPr>
              <a:t>The key difference is that each program instance can query its position within the groups that contain it, and can access additional functionality specific to each type of group.</a:t>
            </a:r>
          </a:p>
          <a:p>
            <a:r>
              <a:rPr lang="en-US" dirty="0">
                <a:solidFill>
                  <a:srgbClr val="0070C0"/>
                </a:solidFill>
              </a:rPr>
              <a:t>The execution range of an ND-range kernel is divided into </a:t>
            </a:r>
          </a:p>
          <a:p>
            <a:pPr lvl="1"/>
            <a:r>
              <a:rPr lang="en-US" dirty="0">
                <a:solidFill>
                  <a:srgbClr val="0070C0"/>
                </a:solidFill>
              </a:rPr>
              <a:t>work-groups</a:t>
            </a:r>
          </a:p>
          <a:p>
            <a:pPr lvl="1"/>
            <a:r>
              <a:rPr lang="en-US" dirty="0">
                <a:solidFill>
                  <a:srgbClr val="0070C0"/>
                </a:solidFill>
              </a:rPr>
              <a:t>sub-groups</a:t>
            </a:r>
          </a:p>
          <a:p>
            <a:pPr lvl="1"/>
            <a:r>
              <a:rPr lang="en-US" dirty="0">
                <a:solidFill>
                  <a:srgbClr val="0070C0"/>
                </a:solidFill>
              </a:rPr>
              <a:t>work-items (as shown below). </a:t>
            </a:r>
          </a:p>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
        <p:nvSpPr>
          <p:cNvPr id="5" name="TextBox 4"/>
          <p:cNvSpPr txBox="1"/>
          <p:nvPr/>
        </p:nvSpPr>
        <p:spPr>
          <a:xfrm flipH="1">
            <a:off x="1455419" y="4724051"/>
            <a:ext cx="4107181" cy="1754326"/>
          </a:xfrm>
          <a:prstGeom prst="rect">
            <a:avLst/>
          </a:prstGeom>
          <a:noFill/>
        </p:spPr>
        <p:txBody>
          <a:bodyPr wrap="square" rtlCol="0">
            <a:spAutoFit/>
          </a:bodyPr>
          <a:lstStyle/>
          <a:p>
            <a:pPr lvl="1"/>
            <a:r>
              <a:rPr lang="en-US" dirty="0">
                <a:solidFill>
                  <a:schemeClr val="accent4">
                    <a:lumMod val="75000"/>
                  </a:schemeClr>
                </a:solidFill>
              </a:rPr>
              <a:t>The ND-range represents the total execution range, which is divided into work-groups of uniform size. Each work-group can be further divided by the implementation into sub-groups.</a:t>
            </a:r>
          </a:p>
        </p:txBody>
      </p:sp>
      <p:pic>
        <p:nvPicPr>
          <p:cNvPr id="6" name="Picture 5"/>
          <p:cNvPicPr/>
          <p:nvPr/>
        </p:nvPicPr>
        <p:blipFill>
          <a:blip r:embed="rId3"/>
          <a:stretch>
            <a:fillRect/>
          </a:stretch>
        </p:blipFill>
        <p:spPr>
          <a:xfrm>
            <a:off x="5410200" y="3790950"/>
            <a:ext cx="6629400" cy="2687427"/>
          </a:xfrm>
          <a:prstGeom prst="rect">
            <a:avLst/>
          </a:prstGeom>
        </p:spPr>
      </p:pic>
    </p:spTree>
    <p:extLst>
      <p:ext uri="{BB962C8B-B14F-4D97-AF65-F5344CB8AC3E}">
        <p14:creationId xmlns:p14="http://schemas.microsoft.com/office/powerpoint/2010/main" val="1579974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F5496"/>
                </a:solidFill>
                <a:latin typeface="Arial"/>
                <a:ea typeface="Arial"/>
                <a:cs typeface="Arial"/>
              </a:rPr>
              <a:t>Example</a:t>
            </a:r>
          </a:p>
        </p:txBody>
      </p:sp>
      <p:sp>
        <p:nvSpPr>
          <p:cNvPr id="3" name="Content Placeholder 2"/>
          <p:cNvSpPr>
            <a:spLocks noGrp="1"/>
          </p:cNvSpPr>
          <p:nvPr>
            <p:ph idx="1"/>
          </p:nvPr>
        </p:nvSpPr>
        <p:spPr/>
        <p:txBody>
          <a:bodyPr>
            <a:normAutofit/>
          </a:bodyPr>
          <a:lstStyle/>
          <a:p>
            <a:r>
              <a:rPr lang="en-US" dirty="0">
                <a:solidFill>
                  <a:srgbClr val="0070C0"/>
                </a:solidFill>
              </a:rPr>
              <a:t>Implements the matrix multiplication kernel using the ND-range parallel kernel</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771525" y="1568874"/>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p:nvPr/>
        </p:nvPicPr>
        <p:blipFill>
          <a:blip r:embed="rId3"/>
          <a:stretch>
            <a:fillRect/>
          </a:stretch>
        </p:blipFill>
        <p:spPr>
          <a:xfrm>
            <a:off x="390526" y="2894437"/>
            <a:ext cx="4867274" cy="3152775"/>
          </a:xfrm>
          <a:prstGeom prst="rect">
            <a:avLst/>
          </a:prstGeom>
        </p:spPr>
      </p:pic>
      <p:pic>
        <p:nvPicPr>
          <p:cNvPr id="6" name="Picture 5"/>
          <p:cNvPicPr/>
          <p:nvPr/>
        </p:nvPicPr>
        <p:blipFill>
          <a:blip r:embed="rId4"/>
          <a:stretch>
            <a:fillRect/>
          </a:stretch>
        </p:blipFill>
        <p:spPr>
          <a:xfrm>
            <a:off x="5705474" y="3601509"/>
            <a:ext cx="5943600" cy="1738630"/>
          </a:xfrm>
          <a:prstGeom prst="rect">
            <a:avLst/>
          </a:prstGeom>
        </p:spPr>
      </p:pic>
    </p:spTree>
    <p:extLst>
      <p:ext uri="{BB962C8B-B14F-4D97-AF65-F5344CB8AC3E}">
        <p14:creationId xmlns:p14="http://schemas.microsoft.com/office/powerpoint/2010/main" val="3293840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Hierarchical Data Parallel Kernels</a:t>
            </a:r>
          </a:p>
        </p:txBody>
      </p:sp>
      <p:sp>
        <p:nvSpPr>
          <p:cNvPr id="3" name="Content Placeholder 2"/>
          <p:cNvSpPr>
            <a:spLocks noGrp="1"/>
          </p:cNvSpPr>
          <p:nvPr>
            <p:ph idx="1"/>
          </p:nvPr>
        </p:nvSpPr>
        <p:spPr/>
        <p:txBody>
          <a:bodyPr>
            <a:normAutofit lnSpcReduction="10000"/>
          </a:bodyPr>
          <a:lstStyle/>
          <a:p>
            <a:r>
              <a:rPr lang="en-US" dirty="0">
                <a:solidFill>
                  <a:srgbClr val="0070C0"/>
                </a:solidFill>
              </a:rPr>
              <a:t>Hierarchical data parallel kernels offer an experimental alternative syntax for expressing kernels in terms of work-groups and work-items, where each level of the hierarchy is programmed using a nested invocation of the </a:t>
            </a:r>
            <a:r>
              <a:rPr lang="en-US" dirty="0" err="1">
                <a:solidFill>
                  <a:srgbClr val="0070C0"/>
                </a:solidFill>
              </a:rPr>
              <a:t>parallel_for</a:t>
            </a:r>
            <a:r>
              <a:rPr lang="en-US" dirty="0">
                <a:solidFill>
                  <a:srgbClr val="0070C0"/>
                </a:solidFill>
              </a:rPr>
              <a:t> function.</a:t>
            </a:r>
          </a:p>
          <a:p>
            <a:endParaRPr lang="en-US" dirty="0">
              <a:solidFill>
                <a:srgbClr val="0070C0"/>
              </a:solidFill>
            </a:endParaRPr>
          </a:p>
          <a:p>
            <a:r>
              <a:rPr lang="en-US" dirty="0">
                <a:solidFill>
                  <a:srgbClr val="0070C0"/>
                </a:solidFill>
              </a:rPr>
              <a:t>In hierarchical kernels, the </a:t>
            </a:r>
            <a:r>
              <a:rPr lang="en-US" dirty="0" err="1">
                <a:solidFill>
                  <a:srgbClr val="0070C0"/>
                </a:solidFill>
              </a:rPr>
              <a:t>parallel_for</a:t>
            </a:r>
            <a:r>
              <a:rPr lang="en-US" dirty="0">
                <a:solidFill>
                  <a:srgbClr val="0070C0"/>
                </a:solidFill>
              </a:rPr>
              <a:t> function is replaced by the </a:t>
            </a:r>
            <a:r>
              <a:rPr lang="en-US" dirty="0" err="1">
                <a:solidFill>
                  <a:srgbClr val="0070C0"/>
                </a:solidFill>
              </a:rPr>
              <a:t>parallel_for_work_group</a:t>
            </a:r>
            <a:r>
              <a:rPr lang="en-US" dirty="0">
                <a:solidFill>
                  <a:srgbClr val="0070C0"/>
                </a:solidFill>
              </a:rPr>
              <a:t> and </a:t>
            </a:r>
            <a:r>
              <a:rPr lang="en-US" dirty="0" err="1">
                <a:solidFill>
                  <a:srgbClr val="0070C0"/>
                </a:solidFill>
              </a:rPr>
              <a:t>parallel_for_work_item</a:t>
            </a:r>
            <a:r>
              <a:rPr lang="en-US" dirty="0">
                <a:solidFill>
                  <a:srgbClr val="0070C0"/>
                </a:solidFill>
              </a:rPr>
              <a:t> functions, which correspond to work-group and work-item parallelism respectively. </a:t>
            </a:r>
          </a:p>
          <a:p>
            <a:pPr lvl="1"/>
            <a:r>
              <a:rPr lang="en-US" dirty="0">
                <a:solidFill>
                  <a:srgbClr val="0070C0"/>
                </a:solidFill>
              </a:rPr>
              <a:t>At the time of writing, there is no access to sub-groups within hierarchical kernels.</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3692240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Example</a:t>
            </a:r>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Content Placeholder 4"/>
          <p:cNvPicPr>
            <a:picLocks noGrp="1"/>
          </p:cNvPicPr>
          <p:nvPr>
            <p:ph idx="1"/>
          </p:nvPr>
        </p:nvPicPr>
        <p:blipFill>
          <a:blip r:embed="rId3"/>
          <a:stretch>
            <a:fillRect/>
          </a:stretch>
        </p:blipFill>
        <p:spPr>
          <a:xfrm>
            <a:off x="1676400" y="2019299"/>
            <a:ext cx="9161999" cy="4157663"/>
          </a:xfrm>
          <a:prstGeom prst="rect">
            <a:avLst/>
          </a:prstGeom>
        </p:spPr>
      </p:pic>
    </p:spTree>
    <p:extLst>
      <p:ext uri="{BB962C8B-B14F-4D97-AF65-F5344CB8AC3E}">
        <p14:creationId xmlns:p14="http://schemas.microsoft.com/office/powerpoint/2010/main" val="1476645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0070C0"/>
                </a:solidFill>
              </a:rPr>
              <a:t>Data Parallel C++</a:t>
            </a:r>
          </a:p>
          <a:p>
            <a:endParaRPr lang="en-US" dirty="0">
              <a:solidFill>
                <a:srgbClr val="0070C0"/>
              </a:solidFill>
            </a:endParaRPr>
          </a:p>
          <a:p>
            <a:pPr lvl="1"/>
            <a:r>
              <a:rPr lang="en-US" dirty="0">
                <a:solidFill>
                  <a:srgbClr val="0070C0"/>
                </a:solidFill>
              </a:rPr>
              <a:t>A high-level language designed for data parallel programming productivity</a:t>
            </a:r>
          </a:p>
          <a:p>
            <a:pPr lvl="1"/>
            <a:r>
              <a:rPr lang="en-US" dirty="0">
                <a:solidFill>
                  <a:srgbClr val="0070C0"/>
                </a:solidFill>
              </a:rPr>
              <a:t>An extension of C++, incorporating SYCL and other new features. </a:t>
            </a:r>
            <a:endParaRPr lang="en-US" sz="3600" dirty="0">
              <a:solidFill>
                <a:srgbClr val="0070C0"/>
              </a:solidFill>
              <a:latin typeface="Arial"/>
              <a:ea typeface="Arial"/>
              <a:cs typeface="Arial"/>
              <a:sym typeface="Arial"/>
            </a:endParaRPr>
          </a:p>
          <a:p>
            <a:pPr lvl="1"/>
            <a:endParaRPr lang="en-US" dirty="0">
              <a:solidFill>
                <a:srgbClr val="0070C0"/>
              </a:solidFill>
            </a:endParaRPr>
          </a:p>
          <a:p>
            <a:pPr lvl="1"/>
            <a:endParaRPr lang="en-US" dirty="0">
              <a:solidFill>
                <a:srgbClr val="0070C0"/>
              </a:solidFill>
            </a:endParaRPr>
          </a:p>
          <a:p>
            <a:endParaRPr lang="en-US" dirty="0"/>
          </a:p>
        </p:txBody>
      </p:sp>
      <p:sp>
        <p:nvSpPr>
          <p:cNvPr id="4" name="Google Shape;99;p2">
            <a:extLst>
              <a:ext uri="{FF2B5EF4-FFF2-40B4-BE49-F238E27FC236}">
                <a16:creationId xmlns:a16="http://schemas.microsoft.com/office/drawing/2014/main" id="{635F777F-379E-4538-A6C4-5A1AD0DE3E88}"/>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2F5496"/>
              </a:buClr>
              <a:buSzPts val="4400"/>
              <a:buFont typeface="Arial"/>
              <a:buNone/>
            </a:pPr>
            <a:r>
              <a:rPr lang="en-US" b="1" dirty="0">
                <a:solidFill>
                  <a:srgbClr val="2F5496"/>
                </a:solidFill>
                <a:latin typeface="Arial"/>
                <a:cs typeface="Arial"/>
                <a:sym typeface="Arial"/>
              </a:rPr>
              <a:t>Data Parallel C++ (DPC++)</a:t>
            </a:r>
            <a:endParaRPr dirty="0"/>
          </a:p>
        </p:txBody>
      </p:sp>
      <p:cxnSp>
        <p:nvCxnSpPr>
          <p:cNvPr id="5"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6" name="Picture 5"/>
          <p:cNvPicPr>
            <a:picLocks noChangeAspect="1"/>
          </p:cNvPicPr>
          <p:nvPr/>
        </p:nvPicPr>
        <p:blipFill>
          <a:blip r:embed="rId3"/>
          <a:stretch>
            <a:fillRect/>
          </a:stretch>
        </p:blipFill>
        <p:spPr>
          <a:xfrm>
            <a:off x="4811346" y="3707449"/>
            <a:ext cx="2569307" cy="2339814"/>
          </a:xfrm>
          <a:prstGeom prst="rect">
            <a:avLst/>
          </a:prstGeom>
        </p:spPr>
      </p:pic>
    </p:spTree>
    <p:extLst>
      <p:ext uri="{BB962C8B-B14F-4D97-AF65-F5344CB8AC3E}">
        <p14:creationId xmlns:p14="http://schemas.microsoft.com/office/powerpoint/2010/main" val="610759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Choosing a kernel form</a:t>
            </a:r>
          </a:p>
        </p:txBody>
      </p:sp>
      <p:sp>
        <p:nvSpPr>
          <p:cNvPr id="3" name="Content Placeholder 2"/>
          <p:cNvSpPr>
            <a:spLocks noGrp="1"/>
          </p:cNvSpPr>
          <p:nvPr>
            <p:ph idx="1"/>
          </p:nvPr>
        </p:nvSpPr>
        <p:spPr>
          <a:xfrm>
            <a:off x="1590675" y="1616075"/>
            <a:ext cx="10515600" cy="4351338"/>
          </a:xfrm>
        </p:spPr>
        <p:txBody>
          <a:bodyPr/>
          <a:lstStyle/>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p:nvPr/>
        </p:nvPicPr>
        <p:blipFill>
          <a:blip r:embed="rId3"/>
          <a:stretch>
            <a:fillRect/>
          </a:stretch>
        </p:blipFill>
        <p:spPr>
          <a:xfrm>
            <a:off x="1428750" y="1616075"/>
            <a:ext cx="8967787" cy="5137150"/>
          </a:xfrm>
          <a:prstGeom prst="rect">
            <a:avLst/>
          </a:prstGeom>
        </p:spPr>
      </p:pic>
    </p:spTree>
    <p:extLst>
      <p:ext uri="{BB962C8B-B14F-4D97-AF65-F5344CB8AC3E}">
        <p14:creationId xmlns:p14="http://schemas.microsoft.com/office/powerpoint/2010/main" val="1399535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Simple Vector addition using DPC++</a:t>
            </a:r>
            <a:endParaRPr lang="en-US" dirty="0"/>
          </a:p>
        </p:txBody>
      </p:sp>
      <p:sp>
        <p:nvSpPr>
          <p:cNvPr id="3" name="Content Placeholder 2"/>
          <p:cNvSpPr>
            <a:spLocks noGrp="1"/>
          </p:cNvSpPr>
          <p:nvPr>
            <p:ph idx="1"/>
          </p:nvPr>
        </p:nvSpPr>
        <p:spPr/>
        <p:txBody>
          <a:bodyPr/>
          <a:lstStyle/>
          <a:p>
            <a:endParaRPr lang="en-US"/>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a:picLocks noChangeAspect="1"/>
          </p:cNvPicPr>
          <p:nvPr/>
        </p:nvPicPr>
        <p:blipFill>
          <a:blip r:embed="rId3"/>
          <a:stretch>
            <a:fillRect/>
          </a:stretch>
        </p:blipFill>
        <p:spPr>
          <a:xfrm>
            <a:off x="2071386" y="1613451"/>
            <a:ext cx="8574230" cy="5244549"/>
          </a:xfrm>
          <a:prstGeom prst="rect">
            <a:avLst/>
          </a:prstGeom>
        </p:spPr>
      </p:pic>
    </p:spTree>
    <p:extLst>
      <p:ext uri="{BB962C8B-B14F-4D97-AF65-F5344CB8AC3E}">
        <p14:creationId xmlns:p14="http://schemas.microsoft.com/office/powerpoint/2010/main" val="452439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Step 1 in a DPC++ Program</a:t>
            </a:r>
            <a:endParaRPr lang="en-US" dirty="0"/>
          </a:p>
        </p:txBody>
      </p:sp>
      <p:sp>
        <p:nvSpPr>
          <p:cNvPr id="3" name="Content Placeholder 2"/>
          <p:cNvSpPr>
            <a:spLocks noGrp="1"/>
          </p:cNvSpPr>
          <p:nvPr>
            <p:ph idx="1"/>
          </p:nvPr>
        </p:nvSpPr>
        <p:spPr>
          <a:xfrm>
            <a:off x="729018" y="1690688"/>
            <a:ext cx="10515600" cy="4351338"/>
          </a:xfrm>
        </p:spPr>
        <p:txBody>
          <a:bodyPr/>
          <a:lstStyle/>
          <a:p>
            <a:pPr marL="0" indent="0">
              <a:buNone/>
            </a:pPr>
            <a:r>
              <a:rPr lang="en-US" sz="2000" b="1" dirty="0">
                <a:solidFill>
                  <a:srgbClr val="0070C0"/>
                </a:solidFill>
              </a:rPr>
              <a:t>1) </a:t>
            </a:r>
            <a:r>
              <a:rPr lang="en-US" sz="2000" dirty="0">
                <a:solidFill>
                  <a:srgbClr val="0070C0"/>
                </a:solidFill>
              </a:rPr>
              <a:t>Create a </a:t>
            </a:r>
            <a:r>
              <a:rPr lang="en-US" sz="2000" b="1" dirty="0">
                <a:solidFill>
                  <a:srgbClr val="0070C0"/>
                </a:solidFill>
              </a:rPr>
              <a:t>device</a:t>
            </a:r>
            <a:r>
              <a:rPr lang="en-US" sz="2000" dirty="0">
                <a:solidFill>
                  <a:srgbClr val="0070C0"/>
                </a:solidFill>
              </a:rPr>
              <a:t> </a:t>
            </a:r>
            <a:r>
              <a:rPr lang="en-US" sz="2000" b="1" dirty="0">
                <a:solidFill>
                  <a:srgbClr val="0070C0"/>
                </a:solidFill>
              </a:rPr>
              <a:t>queue</a:t>
            </a:r>
            <a:r>
              <a:rPr lang="en-US" sz="2000" dirty="0">
                <a:solidFill>
                  <a:srgbClr val="0070C0"/>
                </a:solidFill>
              </a:rPr>
              <a:t>. </a:t>
            </a:r>
          </a:p>
          <a:p>
            <a:pPr lvl="1"/>
            <a:r>
              <a:rPr lang="en-US" sz="1800" dirty="0">
                <a:solidFill>
                  <a:srgbClr val="0070C0"/>
                </a:solidFill>
              </a:rPr>
              <a:t>Offload computation to a </a:t>
            </a:r>
            <a:r>
              <a:rPr lang="en-US" sz="1800" b="1" dirty="0">
                <a:solidFill>
                  <a:srgbClr val="0070C0"/>
                </a:solidFill>
              </a:rPr>
              <a:t>device</a:t>
            </a:r>
            <a:r>
              <a:rPr lang="en-US" sz="1800" dirty="0">
                <a:solidFill>
                  <a:srgbClr val="0070C0"/>
                </a:solidFill>
              </a:rPr>
              <a:t> by submitting tasks to a queue.</a:t>
            </a:r>
          </a:p>
          <a:p>
            <a:pPr lvl="2"/>
            <a:r>
              <a:rPr lang="en-US" sz="1600" dirty="0">
                <a:solidFill>
                  <a:srgbClr val="0070C0"/>
                </a:solidFill>
              </a:rPr>
              <a:t>The programmer can choose CPU, GPU, FPGA, and other devices through the </a:t>
            </a:r>
            <a:r>
              <a:rPr lang="en-US" sz="1600" b="1" dirty="0">
                <a:solidFill>
                  <a:srgbClr val="0070C0"/>
                </a:solidFill>
              </a:rPr>
              <a:t>selector</a:t>
            </a:r>
            <a:r>
              <a:rPr lang="en-US" sz="1600" dirty="0">
                <a:solidFill>
                  <a:srgbClr val="0070C0"/>
                </a:solidFill>
              </a:rPr>
              <a:t>.</a:t>
            </a:r>
          </a:p>
          <a:p>
            <a:pPr lvl="1"/>
            <a:r>
              <a:rPr lang="en-US" sz="1800" dirty="0">
                <a:solidFill>
                  <a:srgbClr val="0070C0"/>
                </a:solidFill>
              </a:rPr>
              <a:t>Default q </a:t>
            </a:r>
          </a:p>
          <a:p>
            <a:pPr lvl="2"/>
            <a:r>
              <a:rPr lang="en-US" sz="1600" dirty="0">
                <a:solidFill>
                  <a:srgbClr val="0070C0"/>
                </a:solidFill>
              </a:rPr>
              <a:t>Means DPC++ runtime selects the most capable device available at runtime by using the default selector. </a:t>
            </a:r>
          </a:p>
          <a:p>
            <a:endParaRPr lang="en-US" dirty="0">
              <a:solidFill>
                <a:srgbClr val="0070C0"/>
              </a:solidFill>
            </a:endParaRP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a:picLocks noChangeAspect="1"/>
          </p:cNvPicPr>
          <p:nvPr/>
        </p:nvPicPr>
        <p:blipFill>
          <a:blip r:embed="rId3"/>
          <a:stretch>
            <a:fillRect/>
          </a:stretch>
        </p:blipFill>
        <p:spPr>
          <a:xfrm>
            <a:off x="5629701" y="3325049"/>
            <a:ext cx="5775965" cy="3532951"/>
          </a:xfrm>
          <a:prstGeom prst="rect">
            <a:avLst/>
          </a:prstGeom>
        </p:spPr>
      </p:pic>
      <p:pic>
        <p:nvPicPr>
          <p:cNvPr id="6" name="Picture 5"/>
          <p:cNvPicPr>
            <a:picLocks noChangeAspect="1"/>
          </p:cNvPicPr>
          <p:nvPr/>
        </p:nvPicPr>
        <p:blipFill>
          <a:blip r:embed="rId4"/>
          <a:stretch>
            <a:fillRect/>
          </a:stretch>
        </p:blipFill>
        <p:spPr>
          <a:xfrm>
            <a:off x="1919090" y="4330037"/>
            <a:ext cx="1343025" cy="409575"/>
          </a:xfrm>
          <a:prstGeom prst="rect">
            <a:avLst/>
          </a:prstGeom>
        </p:spPr>
      </p:pic>
      <p:sp>
        <p:nvSpPr>
          <p:cNvPr id="7" name="Rectangle 6"/>
          <p:cNvSpPr/>
          <p:nvPr/>
        </p:nvSpPr>
        <p:spPr>
          <a:xfrm>
            <a:off x="5706842" y="3487003"/>
            <a:ext cx="5361492" cy="43838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220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Step 2 in a DPC++ Program</a:t>
            </a:r>
            <a:endParaRPr lang="en-US" dirty="0"/>
          </a:p>
        </p:txBody>
      </p:sp>
      <p:sp>
        <p:nvSpPr>
          <p:cNvPr id="3" name="Content Placeholder 2"/>
          <p:cNvSpPr>
            <a:spLocks noGrp="1"/>
          </p:cNvSpPr>
          <p:nvPr>
            <p:ph idx="1"/>
          </p:nvPr>
        </p:nvSpPr>
        <p:spPr>
          <a:xfrm>
            <a:off x="449042" y="1534534"/>
            <a:ext cx="10515600" cy="4351338"/>
          </a:xfrm>
        </p:spPr>
        <p:txBody>
          <a:bodyPr/>
          <a:lstStyle/>
          <a:p>
            <a:pPr marL="0" indent="0">
              <a:buNone/>
            </a:pPr>
            <a:r>
              <a:rPr lang="en-US" sz="2400" dirty="0">
                <a:solidFill>
                  <a:srgbClr val="0070C0"/>
                </a:solidFill>
              </a:rPr>
              <a:t>2) </a:t>
            </a:r>
            <a:r>
              <a:rPr lang="en-US" sz="2000" dirty="0">
                <a:solidFill>
                  <a:srgbClr val="0070C0"/>
                </a:solidFill>
              </a:rPr>
              <a:t>Create </a:t>
            </a:r>
            <a:r>
              <a:rPr lang="en-US" sz="2000" b="1" dirty="0">
                <a:solidFill>
                  <a:srgbClr val="0070C0"/>
                </a:solidFill>
              </a:rPr>
              <a:t>buffers</a:t>
            </a:r>
          </a:p>
          <a:p>
            <a:pPr lvl="1"/>
            <a:r>
              <a:rPr lang="en-US" sz="1800" dirty="0">
                <a:solidFill>
                  <a:srgbClr val="0070C0"/>
                </a:solidFill>
              </a:rPr>
              <a:t>Device and host can either share physical </a:t>
            </a:r>
            <a:r>
              <a:rPr lang="en-US" sz="1800" b="1" dirty="0">
                <a:solidFill>
                  <a:srgbClr val="0070C0"/>
                </a:solidFill>
              </a:rPr>
              <a:t>memory</a:t>
            </a:r>
            <a:r>
              <a:rPr lang="en-US" sz="1800" dirty="0">
                <a:solidFill>
                  <a:srgbClr val="0070C0"/>
                </a:solidFill>
              </a:rPr>
              <a:t> or have distinct memories. </a:t>
            </a:r>
          </a:p>
          <a:p>
            <a:pPr lvl="1"/>
            <a:r>
              <a:rPr lang="en-US" sz="1800" dirty="0">
                <a:solidFill>
                  <a:srgbClr val="0070C0"/>
                </a:solidFill>
              </a:rPr>
              <a:t>If memories are distinct, offloading computation requires </a:t>
            </a:r>
            <a:r>
              <a:rPr lang="en-US" sz="1800" b="1" dirty="0">
                <a:solidFill>
                  <a:srgbClr val="0070C0"/>
                </a:solidFill>
              </a:rPr>
              <a:t>copying data between host and device</a:t>
            </a:r>
            <a:r>
              <a:rPr lang="en-US" sz="1800" dirty="0">
                <a:solidFill>
                  <a:srgbClr val="0070C0"/>
                </a:solidFill>
              </a:rPr>
              <a:t>. </a:t>
            </a:r>
          </a:p>
          <a:p>
            <a:pPr lvl="1"/>
            <a:r>
              <a:rPr lang="en-US" sz="1800" dirty="0">
                <a:solidFill>
                  <a:srgbClr val="0070C0"/>
                </a:solidFill>
              </a:rPr>
              <a:t>By creating </a:t>
            </a:r>
            <a:r>
              <a:rPr lang="en-US" sz="1800" b="1" dirty="0">
                <a:solidFill>
                  <a:srgbClr val="0070C0"/>
                </a:solidFill>
              </a:rPr>
              <a:t>Buffers and </a:t>
            </a:r>
            <a:r>
              <a:rPr lang="en-US" sz="1800" b="1" dirty="0" err="1">
                <a:solidFill>
                  <a:srgbClr val="0070C0"/>
                </a:solidFill>
              </a:rPr>
              <a:t>Accessors</a:t>
            </a:r>
            <a:r>
              <a:rPr lang="en-US" sz="1800" dirty="0">
                <a:solidFill>
                  <a:srgbClr val="0070C0"/>
                </a:solidFill>
              </a:rPr>
              <a:t>, DPC++ ensures that the data is available to host and device without any programmer effort. </a:t>
            </a:r>
          </a:p>
          <a:p>
            <a:pPr marL="857250" lvl="2" indent="0">
              <a:buNone/>
            </a:pPr>
            <a:r>
              <a:rPr lang="en-US" sz="1600" dirty="0">
                <a:solidFill>
                  <a:srgbClr val="0070C0"/>
                </a:solidFill>
              </a:rPr>
              <a:t>DPC++ also allows the programmer explicit control over data movement when it is necessary to achieve best </a:t>
            </a:r>
            <a:r>
              <a:rPr lang="en-US" sz="1600" dirty="0" err="1">
                <a:solidFill>
                  <a:srgbClr val="0070C0"/>
                </a:solidFill>
              </a:rPr>
              <a:t>peformance</a:t>
            </a:r>
            <a:r>
              <a:rPr lang="en-US" sz="1600" dirty="0">
                <a:solidFill>
                  <a:srgbClr val="0070C0"/>
                </a:solidFill>
              </a:rPr>
              <a:t>.</a:t>
            </a:r>
          </a:p>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a:picLocks noChangeAspect="1"/>
          </p:cNvPicPr>
          <p:nvPr/>
        </p:nvPicPr>
        <p:blipFill>
          <a:blip r:embed="rId3"/>
          <a:stretch>
            <a:fillRect/>
          </a:stretch>
        </p:blipFill>
        <p:spPr>
          <a:xfrm>
            <a:off x="6127968" y="3438441"/>
            <a:ext cx="5590582" cy="3419559"/>
          </a:xfrm>
          <a:prstGeom prst="rect">
            <a:avLst/>
          </a:prstGeom>
        </p:spPr>
      </p:pic>
      <p:pic>
        <p:nvPicPr>
          <p:cNvPr id="6" name="Picture 5"/>
          <p:cNvPicPr>
            <a:picLocks noChangeAspect="1"/>
          </p:cNvPicPr>
          <p:nvPr/>
        </p:nvPicPr>
        <p:blipFill>
          <a:blip r:embed="rId4"/>
          <a:stretch>
            <a:fillRect/>
          </a:stretch>
        </p:blipFill>
        <p:spPr>
          <a:xfrm>
            <a:off x="1018200" y="4673074"/>
            <a:ext cx="4540609" cy="808074"/>
          </a:xfrm>
          <a:prstGeom prst="rect">
            <a:avLst/>
          </a:prstGeom>
        </p:spPr>
      </p:pic>
      <p:sp>
        <p:nvSpPr>
          <p:cNvPr id="7" name="Rectangle 6"/>
          <p:cNvSpPr/>
          <p:nvPr/>
        </p:nvSpPr>
        <p:spPr>
          <a:xfrm>
            <a:off x="6144696" y="4012296"/>
            <a:ext cx="5361492" cy="66077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828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Step 3 &amp; 4 in a DPC++ Program</a:t>
            </a:r>
            <a:endParaRPr lang="en-US" dirty="0"/>
          </a:p>
        </p:txBody>
      </p:sp>
      <p:sp>
        <p:nvSpPr>
          <p:cNvPr id="3" name="Content Placeholder 2"/>
          <p:cNvSpPr>
            <a:spLocks noGrp="1"/>
          </p:cNvSpPr>
          <p:nvPr>
            <p:ph idx="1"/>
          </p:nvPr>
        </p:nvSpPr>
        <p:spPr>
          <a:xfrm>
            <a:off x="634117" y="1690688"/>
            <a:ext cx="10515600" cy="4351338"/>
          </a:xfrm>
        </p:spPr>
        <p:txBody>
          <a:bodyPr/>
          <a:lstStyle/>
          <a:p>
            <a:pPr marL="0" indent="0">
              <a:buNone/>
            </a:pPr>
            <a:r>
              <a:rPr lang="en-US" sz="2400" b="1" dirty="0">
                <a:solidFill>
                  <a:srgbClr val="0070C0"/>
                </a:solidFill>
              </a:rPr>
              <a:t>3)</a:t>
            </a:r>
            <a:r>
              <a:rPr lang="en-US" sz="2400" dirty="0">
                <a:solidFill>
                  <a:srgbClr val="0070C0"/>
                </a:solidFill>
              </a:rPr>
              <a:t>Submit a command for (asynchronous) execution</a:t>
            </a:r>
          </a:p>
          <a:p>
            <a:pPr marL="0" indent="0">
              <a:buNone/>
            </a:pPr>
            <a:endParaRPr lang="en-US" sz="2400" dirty="0">
              <a:solidFill>
                <a:srgbClr val="0070C0"/>
              </a:solidFill>
            </a:endParaRPr>
          </a:p>
          <a:p>
            <a:pPr marL="0" indent="0">
              <a:buNone/>
            </a:pPr>
            <a:r>
              <a:rPr lang="en-US" sz="2400" b="1" dirty="0">
                <a:solidFill>
                  <a:srgbClr val="0070C0"/>
                </a:solidFill>
              </a:rPr>
              <a:t>4) </a:t>
            </a:r>
            <a:r>
              <a:rPr lang="en-US" sz="2400" dirty="0">
                <a:solidFill>
                  <a:srgbClr val="0070C0"/>
                </a:solidFill>
              </a:rPr>
              <a:t>Create buffer </a:t>
            </a:r>
            <a:r>
              <a:rPr lang="en-US" sz="2400" dirty="0" err="1">
                <a:solidFill>
                  <a:srgbClr val="0070C0"/>
                </a:solidFill>
              </a:rPr>
              <a:t>accessor</a:t>
            </a:r>
            <a:r>
              <a:rPr lang="en-US" sz="2400" dirty="0">
                <a:solidFill>
                  <a:srgbClr val="0070C0"/>
                </a:solidFill>
              </a:rPr>
              <a:t> to access buffer data on the device</a:t>
            </a:r>
          </a:p>
          <a:p>
            <a:pPr marL="0" indent="0">
              <a:buNone/>
            </a:pPr>
            <a:endParaRPr lang="en-US" dirty="0"/>
          </a:p>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a:picLocks noChangeAspect="1"/>
          </p:cNvPicPr>
          <p:nvPr/>
        </p:nvPicPr>
        <p:blipFill>
          <a:blip r:embed="rId3"/>
          <a:stretch>
            <a:fillRect/>
          </a:stretch>
        </p:blipFill>
        <p:spPr>
          <a:xfrm>
            <a:off x="2762380" y="2239311"/>
            <a:ext cx="3333620" cy="355696"/>
          </a:xfrm>
          <a:prstGeom prst="rect">
            <a:avLst/>
          </a:prstGeom>
        </p:spPr>
      </p:pic>
      <p:pic>
        <p:nvPicPr>
          <p:cNvPr id="6" name="Picture 5"/>
          <p:cNvPicPr>
            <a:picLocks noChangeAspect="1"/>
          </p:cNvPicPr>
          <p:nvPr/>
        </p:nvPicPr>
        <p:blipFill>
          <a:blip r:embed="rId4"/>
          <a:stretch>
            <a:fillRect/>
          </a:stretch>
        </p:blipFill>
        <p:spPr>
          <a:xfrm>
            <a:off x="301557" y="4060411"/>
            <a:ext cx="5891917" cy="833125"/>
          </a:xfrm>
          <a:prstGeom prst="rect">
            <a:avLst/>
          </a:prstGeom>
        </p:spPr>
      </p:pic>
      <p:pic>
        <p:nvPicPr>
          <p:cNvPr id="7" name="Picture 6"/>
          <p:cNvPicPr>
            <a:picLocks noChangeAspect="1"/>
          </p:cNvPicPr>
          <p:nvPr/>
        </p:nvPicPr>
        <p:blipFill>
          <a:blip r:embed="rId5"/>
          <a:stretch>
            <a:fillRect/>
          </a:stretch>
        </p:blipFill>
        <p:spPr>
          <a:xfrm>
            <a:off x="6115456" y="3280083"/>
            <a:ext cx="5768041" cy="3528104"/>
          </a:xfrm>
          <a:prstGeom prst="rect">
            <a:avLst/>
          </a:prstGeom>
        </p:spPr>
      </p:pic>
      <p:sp>
        <p:nvSpPr>
          <p:cNvPr id="11" name="Rectangle 10"/>
          <p:cNvSpPr/>
          <p:nvPr/>
        </p:nvSpPr>
        <p:spPr>
          <a:xfrm>
            <a:off x="6232380" y="4445540"/>
            <a:ext cx="5361492" cy="280526"/>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35595" y="4738059"/>
            <a:ext cx="5361492" cy="612153"/>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1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Step 5 in a DPC++ Program</a:t>
            </a:r>
            <a:endParaRPr lang="en-US" dirty="0"/>
          </a:p>
        </p:txBody>
      </p:sp>
      <p:sp>
        <p:nvSpPr>
          <p:cNvPr id="3" name="Content Placeholder 2"/>
          <p:cNvSpPr>
            <a:spLocks noGrp="1"/>
          </p:cNvSpPr>
          <p:nvPr>
            <p:ph idx="1"/>
          </p:nvPr>
        </p:nvSpPr>
        <p:spPr>
          <a:xfrm>
            <a:off x="793464" y="1514340"/>
            <a:ext cx="10515600" cy="4351338"/>
          </a:xfrm>
        </p:spPr>
        <p:txBody>
          <a:bodyPr/>
          <a:lstStyle/>
          <a:p>
            <a:pPr marL="0" indent="0">
              <a:buNone/>
            </a:pPr>
            <a:r>
              <a:rPr lang="en-US" sz="2400" dirty="0">
                <a:solidFill>
                  <a:srgbClr val="0070C0"/>
                </a:solidFill>
              </a:rPr>
              <a:t>5) Define a </a:t>
            </a:r>
            <a:r>
              <a:rPr lang="en-US" sz="2400" b="1" dirty="0">
                <a:solidFill>
                  <a:srgbClr val="0070C0"/>
                </a:solidFill>
              </a:rPr>
              <a:t>kernel</a:t>
            </a:r>
            <a:r>
              <a:rPr lang="en-US" sz="2400" dirty="0">
                <a:solidFill>
                  <a:srgbClr val="0070C0"/>
                </a:solidFill>
              </a:rPr>
              <a:t>, which is applied to every point in an index space. </a:t>
            </a:r>
          </a:p>
          <a:p>
            <a:pPr lvl="1"/>
            <a:r>
              <a:rPr lang="en-US" sz="2000" dirty="0">
                <a:solidFill>
                  <a:srgbClr val="0070C0"/>
                </a:solidFill>
              </a:rPr>
              <a:t>In simple programs: the index space maps directly to the elements of the array. </a:t>
            </a:r>
          </a:p>
          <a:p>
            <a:pPr lvl="1"/>
            <a:r>
              <a:rPr lang="en-US" sz="2000" dirty="0">
                <a:solidFill>
                  <a:srgbClr val="0070C0"/>
                </a:solidFill>
              </a:rPr>
              <a:t>The kernel is encapsulated in a </a:t>
            </a:r>
            <a:r>
              <a:rPr lang="en-US" sz="2000" b="1" dirty="0">
                <a:solidFill>
                  <a:srgbClr val="0070C0"/>
                </a:solidFill>
              </a:rPr>
              <a:t>C++ lambda function</a:t>
            </a:r>
            <a:r>
              <a:rPr lang="en-US" sz="2000" dirty="0">
                <a:solidFill>
                  <a:srgbClr val="0070C0"/>
                </a:solidFill>
              </a:rPr>
              <a:t>. </a:t>
            </a:r>
          </a:p>
          <a:p>
            <a:pPr lvl="2"/>
            <a:r>
              <a:rPr lang="en-US" sz="1800" dirty="0">
                <a:solidFill>
                  <a:srgbClr val="0070C0"/>
                </a:solidFill>
              </a:rPr>
              <a:t>The lambda function is passed a point in the index space as an array of coordinates. </a:t>
            </a:r>
          </a:p>
          <a:p>
            <a:pPr lvl="2"/>
            <a:r>
              <a:rPr lang="en-US" sz="1800" dirty="0">
                <a:solidFill>
                  <a:srgbClr val="0070C0"/>
                </a:solidFill>
              </a:rPr>
              <a:t>The </a:t>
            </a:r>
            <a:r>
              <a:rPr lang="en-US" sz="1800" b="1" dirty="0" err="1">
                <a:solidFill>
                  <a:srgbClr val="0070C0"/>
                </a:solidFill>
              </a:rPr>
              <a:t>parallel_for</a:t>
            </a:r>
            <a:r>
              <a:rPr lang="en-US" sz="1800" dirty="0">
                <a:solidFill>
                  <a:srgbClr val="0070C0"/>
                </a:solidFill>
              </a:rPr>
              <a:t> in the below program applies the lambda to the index space. The index space is defined in the first argument of the </a:t>
            </a:r>
            <a:r>
              <a:rPr lang="en-US" sz="1800" dirty="0" err="1">
                <a:solidFill>
                  <a:srgbClr val="0070C0"/>
                </a:solidFill>
              </a:rPr>
              <a:t>parallel_for</a:t>
            </a:r>
            <a:r>
              <a:rPr lang="en-US" sz="1800" dirty="0">
                <a:solidFill>
                  <a:srgbClr val="0070C0"/>
                </a:solidFill>
              </a:rPr>
              <a:t> as a 1 dimensional </a:t>
            </a:r>
            <a:r>
              <a:rPr lang="en-US" sz="1800" b="1" dirty="0">
                <a:solidFill>
                  <a:srgbClr val="0070C0"/>
                </a:solidFill>
              </a:rPr>
              <a:t>range from 0 to N-1</a:t>
            </a:r>
            <a:r>
              <a:rPr lang="en-US" sz="1800" dirty="0">
                <a:solidFill>
                  <a:srgbClr val="0070C0"/>
                </a:solidFill>
              </a:rPr>
              <a:t>.</a:t>
            </a:r>
          </a:p>
          <a:p>
            <a:pPr lvl="2"/>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a:picLocks noChangeAspect="1"/>
          </p:cNvPicPr>
          <p:nvPr/>
        </p:nvPicPr>
        <p:blipFill>
          <a:blip r:embed="rId3"/>
          <a:stretch>
            <a:fillRect/>
          </a:stretch>
        </p:blipFill>
        <p:spPr>
          <a:xfrm>
            <a:off x="6755609" y="3487003"/>
            <a:ext cx="5333749" cy="3262463"/>
          </a:xfrm>
          <a:prstGeom prst="rect">
            <a:avLst/>
          </a:prstGeom>
        </p:spPr>
      </p:pic>
      <p:pic>
        <p:nvPicPr>
          <p:cNvPr id="6" name="Picture 5"/>
          <p:cNvPicPr>
            <a:picLocks noChangeAspect="1"/>
          </p:cNvPicPr>
          <p:nvPr/>
        </p:nvPicPr>
        <p:blipFill>
          <a:blip r:embed="rId4"/>
          <a:stretch>
            <a:fillRect/>
          </a:stretch>
        </p:blipFill>
        <p:spPr>
          <a:xfrm>
            <a:off x="1857983" y="4830452"/>
            <a:ext cx="4463819" cy="287782"/>
          </a:xfrm>
          <a:prstGeom prst="rect">
            <a:avLst/>
          </a:prstGeom>
        </p:spPr>
      </p:pic>
      <p:sp>
        <p:nvSpPr>
          <p:cNvPr id="7" name="Rectangle 6"/>
          <p:cNvSpPr/>
          <p:nvPr/>
        </p:nvSpPr>
        <p:spPr>
          <a:xfrm>
            <a:off x="6877455" y="5408921"/>
            <a:ext cx="4667534" cy="28350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756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Step 6 in a DPC++ Program</a:t>
            </a:r>
            <a:endParaRPr lang="en-US" dirty="0"/>
          </a:p>
        </p:txBody>
      </p:sp>
      <p:sp>
        <p:nvSpPr>
          <p:cNvPr id="3" name="Content Placeholder 2"/>
          <p:cNvSpPr>
            <a:spLocks noGrp="1"/>
          </p:cNvSpPr>
          <p:nvPr>
            <p:ph idx="1"/>
          </p:nvPr>
        </p:nvSpPr>
        <p:spPr/>
        <p:txBody>
          <a:bodyPr/>
          <a:lstStyle/>
          <a:p>
            <a:pPr marL="0" indent="0">
              <a:buNone/>
            </a:pPr>
            <a:r>
              <a:rPr lang="en-US" dirty="0">
                <a:solidFill>
                  <a:srgbClr val="0070C0"/>
                </a:solidFill>
              </a:rPr>
              <a:t>6) Write a kernel</a:t>
            </a:r>
          </a:p>
          <a:p>
            <a:pPr lvl="1"/>
            <a:r>
              <a:rPr lang="en-US" dirty="0">
                <a:solidFill>
                  <a:srgbClr val="0070C0"/>
                </a:solidFill>
              </a:rPr>
              <a:t>Kernel invocation are executed in parallel</a:t>
            </a:r>
          </a:p>
          <a:p>
            <a:pPr lvl="1"/>
            <a:r>
              <a:rPr lang="en-US" dirty="0">
                <a:solidFill>
                  <a:srgbClr val="0070C0"/>
                </a:solidFill>
              </a:rPr>
              <a:t>Kernel is invoked for each element of the range </a:t>
            </a:r>
          </a:p>
          <a:p>
            <a:pPr lvl="1"/>
            <a:r>
              <a:rPr lang="en-US" dirty="0">
                <a:solidFill>
                  <a:srgbClr val="0070C0"/>
                </a:solidFill>
              </a:rPr>
              <a:t>Kernel invocation has access to the invocation id</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a:picLocks noChangeAspect="1"/>
          </p:cNvPicPr>
          <p:nvPr/>
        </p:nvPicPr>
        <p:blipFill>
          <a:blip r:embed="rId3"/>
          <a:stretch>
            <a:fillRect/>
          </a:stretch>
        </p:blipFill>
        <p:spPr>
          <a:xfrm>
            <a:off x="6276966" y="3375753"/>
            <a:ext cx="5510835" cy="3370780"/>
          </a:xfrm>
          <a:prstGeom prst="rect">
            <a:avLst/>
          </a:prstGeom>
        </p:spPr>
      </p:pic>
      <p:pic>
        <p:nvPicPr>
          <p:cNvPr id="6" name="Picture 5"/>
          <p:cNvPicPr>
            <a:picLocks noChangeAspect="1"/>
          </p:cNvPicPr>
          <p:nvPr/>
        </p:nvPicPr>
        <p:blipFill>
          <a:blip r:embed="rId4"/>
          <a:stretch>
            <a:fillRect/>
          </a:stretch>
        </p:blipFill>
        <p:spPr>
          <a:xfrm>
            <a:off x="1987176" y="4444241"/>
            <a:ext cx="2943225" cy="342900"/>
          </a:xfrm>
          <a:prstGeom prst="rect">
            <a:avLst/>
          </a:prstGeom>
        </p:spPr>
      </p:pic>
      <p:sp>
        <p:nvSpPr>
          <p:cNvPr id="8" name="Rectangle 7"/>
          <p:cNvSpPr/>
          <p:nvPr/>
        </p:nvSpPr>
        <p:spPr>
          <a:xfrm>
            <a:off x="6426309" y="5564810"/>
            <a:ext cx="5361492" cy="7470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940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spcBef>
                <a:spcPct val="0"/>
              </a:spcBef>
              <a:buNone/>
            </a:pPr>
            <a:endParaRPr lang="en-US" sz="4400" b="1" dirty="0">
              <a:solidFill>
                <a:srgbClr val="2F5496"/>
              </a:solidFill>
              <a:latin typeface="Arial"/>
              <a:ea typeface="Arial"/>
              <a:cs typeface="Arial"/>
            </a:endParaRPr>
          </a:p>
          <a:p>
            <a:pPr marL="0" indent="0" algn="ctr">
              <a:spcBef>
                <a:spcPct val="0"/>
              </a:spcBef>
              <a:buNone/>
            </a:pPr>
            <a:endParaRPr lang="en-US" sz="4400" b="1" dirty="0">
              <a:solidFill>
                <a:srgbClr val="2F5496"/>
              </a:solidFill>
              <a:latin typeface="Arial"/>
              <a:ea typeface="Arial"/>
              <a:cs typeface="Arial"/>
            </a:endParaRPr>
          </a:p>
          <a:p>
            <a:pPr marL="0" indent="0" algn="ctr">
              <a:spcBef>
                <a:spcPct val="0"/>
              </a:spcBef>
              <a:buNone/>
            </a:pPr>
            <a:r>
              <a:rPr lang="en-US" sz="4400" b="1" dirty="0">
                <a:solidFill>
                  <a:srgbClr val="2F5496"/>
                </a:solidFill>
                <a:latin typeface="Arial"/>
                <a:ea typeface="Arial"/>
                <a:cs typeface="Arial"/>
              </a:rPr>
              <a:t>Thank you</a:t>
            </a:r>
          </a:p>
        </p:txBody>
      </p:sp>
    </p:spTree>
    <p:extLst>
      <p:ext uri="{BB962C8B-B14F-4D97-AF65-F5344CB8AC3E}">
        <p14:creationId xmlns:p14="http://schemas.microsoft.com/office/powerpoint/2010/main" val="2468846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solidFill>
                  <a:srgbClr val="0070C0"/>
                </a:solidFill>
              </a:rPr>
              <a:t>Approach for parallel programming: </a:t>
            </a:r>
          </a:p>
          <a:p>
            <a:pPr lvl="1"/>
            <a:r>
              <a:rPr lang="en-US" dirty="0">
                <a:solidFill>
                  <a:srgbClr val="0070C0"/>
                </a:solidFill>
              </a:rPr>
              <a:t>Data parallel</a:t>
            </a:r>
          </a:p>
          <a:p>
            <a:pPr lvl="2"/>
            <a:r>
              <a:rPr lang="en-US" dirty="0">
                <a:solidFill>
                  <a:srgbClr val="0070C0"/>
                </a:solidFill>
              </a:rPr>
              <a:t>Data is operated on in parallel by a collection of processing elements.</a:t>
            </a:r>
          </a:p>
          <a:p>
            <a:pPr lvl="3"/>
            <a:r>
              <a:rPr lang="en-US" dirty="0">
                <a:solidFill>
                  <a:srgbClr val="0070C0"/>
                </a:solidFill>
              </a:rPr>
              <a:t>Each processing element is hardware capable of some computation on the data. </a:t>
            </a:r>
          </a:p>
          <a:p>
            <a:pPr lvl="4"/>
            <a:r>
              <a:rPr lang="en-US" dirty="0">
                <a:solidFill>
                  <a:srgbClr val="0070C0"/>
                </a:solidFill>
              </a:rPr>
              <a:t>Processing elements may exist on a single device, or many devices in computer systems. </a:t>
            </a:r>
          </a:p>
          <a:p>
            <a:pPr lvl="2"/>
            <a:r>
              <a:rPr lang="en-US" dirty="0">
                <a:solidFill>
                  <a:srgbClr val="0070C0"/>
                </a:solidFill>
              </a:rPr>
              <a:t>Specify code to work on data in the form of a kernel. </a:t>
            </a:r>
          </a:p>
          <a:p>
            <a:pPr lvl="3"/>
            <a:r>
              <a:rPr lang="en-US" dirty="0">
                <a:solidFill>
                  <a:srgbClr val="0070C0"/>
                </a:solidFill>
              </a:rPr>
              <a:t>What operations (written as a kernel) should apply to every data element. </a:t>
            </a:r>
          </a:p>
          <a:p>
            <a:pPr lvl="4"/>
            <a:r>
              <a:rPr lang="en-US" dirty="0">
                <a:solidFill>
                  <a:srgbClr val="0070C0"/>
                </a:solidFill>
              </a:rPr>
              <a:t>Best on regular data structures like arrays and matrices.</a:t>
            </a:r>
          </a:p>
          <a:p>
            <a:pPr lvl="1"/>
            <a:r>
              <a:rPr lang="en-US" dirty="0">
                <a:solidFill>
                  <a:srgbClr val="0070C0"/>
                </a:solidFill>
              </a:rPr>
              <a:t>Task parallel</a:t>
            </a:r>
          </a:p>
          <a:p>
            <a:pPr lvl="2"/>
            <a:r>
              <a:rPr lang="en-US" dirty="0">
                <a:solidFill>
                  <a:srgbClr val="0070C0"/>
                </a:solidFill>
              </a:rPr>
              <a:t>Specify a distribution of code among processing elements </a:t>
            </a:r>
          </a:p>
          <a:p>
            <a:pPr lvl="2"/>
            <a:r>
              <a:rPr lang="en-US" dirty="0">
                <a:solidFill>
                  <a:srgbClr val="0070C0"/>
                </a:solidFill>
              </a:rPr>
              <a:t>Work to have the data travel to the computations as dictated by the code. </a:t>
            </a:r>
          </a:p>
        </p:txBody>
      </p:sp>
      <p:sp>
        <p:nvSpPr>
          <p:cNvPr id="4" name="Google Shape;99;p2">
            <a:extLst>
              <a:ext uri="{FF2B5EF4-FFF2-40B4-BE49-F238E27FC236}">
                <a16:creationId xmlns:a16="http://schemas.microsoft.com/office/drawing/2014/main" id="{635F777F-379E-4538-A6C4-5A1AD0DE3E88}"/>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F5496"/>
              </a:buClr>
              <a:buSzPts val="4400"/>
            </a:pPr>
            <a:r>
              <a:rPr lang="en-US" b="1" dirty="0">
                <a:solidFill>
                  <a:srgbClr val="2F5496"/>
                </a:solidFill>
                <a:latin typeface="Arial"/>
                <a:ea typeface="Arial"/>
                <a:cs typeface="Arial"/>
              </a:rPr>
              <a:t>What is Data-Parallel Programming?</a:t>
            </a:r>
            <a:br>
              <a:rPr lang="en-US" dirty="0"/>
            </a:br>
            <a:endParaRPr dirty="0"/>
          </a:p>
        </p:txBody>
      </p:sp>
      <p:cxnSp>
        <p:nvCxnSpPr>
          <p:cNvPr id="5"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
        <p:nvSpPr>
          <p:cNvPr id="6" name="TextBox 5"/>
          <p:cNvSpPr txBox="1"/>
          <p:nvPr/>
        </p:nvSpPr>
        <p:spPr>
          <a:xfrm>
            <a:off x="1127760" y="5765968"/>
            <a:ext cx="9044940" cy="707886"/>
          </a:xfrm>
          <a:prstGeom prst="rect">
            <a:avLst/>
          </a:prstGeom>
          <a:noFill/>
        </p:spPr>
        <p:txBody>
          <a:bodyPr wrap="square" rtlCol="0">
            <a:spAutoFit/>
          </a:bodyPr>
          <a:lstStyle/>
          <a:p>
            <a:pPr lvl="2" algn="ctr"/>
            <a:r>
              <a:rPr lang="en-US" sz="2000" b="1" dirty="0">
                <a:solidFill>
                  <a:schemeClr val="accent4">
                    <a:lumMod val="75000"/>
                  </a:schemeClr>
                </a:solidFill>
              </a:rPr>
              <a:t>The features of DPC++ supports both parallel programming styles. </a:t>
            </a:r>
          </a:p>
          <a:p>
            <a:pPr lvl="2" algn="ctr"/>
            <a:r>
              <a:rPr lang="en-US" sz="2000" dirty="0">
                <a:solidFill>
                  <a:schemeClr val="accent4">
                    <a:lumMod val="75000"/>
                  </a:schemeClr>
                </a:solidFill>
              </a:rPr>
              <a:t>You can use elements of both data-parallel and task-parallel programming</a:t>
            </a:r>
          </a:p>
        </p:txBody>
      </p:sp>
    </p:spTree>
    <p:extLst>
      <p:ext uri="{BB962C8B-B14F-4D97-AF65-F5344CB8AC3E}">
        <p14:creationId xmlns:p14="http://schemas.microsoft.com/office/powerpoint/2010/main" val="7953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What are Heterogeneous Systems?</a:t>
            </a:r>
            <a:endParaRPr lang="en-US" dirty="0"/>
          </a:p>
        </p:txBody>
      </p:sp>
      <p:sp>
        <p:nvSpPr>
          <p:cNvPr id="3" name="Content Placeholder 2"/>
          <p:cNvSpPr>
            <a:spLocks noGrp="1"/>
          </p:cNvSpPr>
          <p:nvPr>
            <p:ph idx="1"/>
          </p:nvPr>
        </p:nvSpPr>
        <p:spPr>
          <a:xfrm>
            <a:off x="994508" y="1690688"/>
            <a:ext cx="10515600" cy="4552315"/>
          </a:xfrm>
        </p:spPr>
        <p:txBody>
          <a:bodyPr>
            <a:noAutofit/>
          </a:bodyPr>
          <a:lstStyle/>
          <a:p>
            <a:pPr>
              <a:lnSpc>
                <a:spcPct val="100000"/>
              </a:lnSpc>
            </a:pPr>
            <a:r>
              <a:rPr lang="en-US" sz="2400" dirty="0">
                <a:solidFill>
                  <a:srgbClr val="0070C0"/>
                </a:solidFill>
              </a:rPr>
              <a:t>Any system which contains multiple types of computational devices.</a:t>
            </a:r>
          </a:p>
          <a:p>
            <a:pPr lvl="1">
              <a:lnSpc>
                <a:spcPct val="100000"/>
              </a:lnSpc>
            </a:pPr>
            <a:r>
              <a:rPr lang="en-US" sz="2000" dirty="0">
                <a:solidFill>
                  <a:srgbClr val="0070C0"/>
                </a:solidFill>
              </a:rPr>
              <a:t>CPU (Central Processing Unit, often simply called a processor) </a:t>
            </a:r>
          </a:p>
          <a:p>
            <a:pPr lvl="2">
              <a:lnSpc>
                <a:spcPct val="100000"/>
              </a:lnSpc>
            </a:pPr>
            <a:r>
              <a:rPr lang="en-US" sz="1600" dirty="0">
                <a:solidFill>
                  <a:srgbClr val="0070C0"/>
                </a:solidFill>
              </a:rPr>
              <a:t>For general purpose code including scalar and decision making (frequently branching) code, and often have built in accelerators for vectors. </a:t>
            </a:r>
          </a:p>
          <a:p>
            <a:pPr lvl="1">
              <a:lnSpc>
                <a:spcPct val="100000"/>
              </a:lnSpc>
            </a:pPr>
            <a:r>
              <a:rPr lang="en-US" sz="2000" dirty="0">
                <a:solidFill>
                  <a:srgbClr val="0070C0"/>
                </a:solidFill>
              </a:rPr>
              <a:t>GPU (Graphics Processing Unit) </a:t>
            </a:r>
          </a:p>
          <a:p>
            <a:pPr lvl="2">
              <a:lnSpc>
                <a:spcPct val="100000"/>
              </a:lnSpc>
            </a:pPr>
            <a:r>
              <a:rPr lang="en-US" sz="1600" dirty="0">
                <a:solidFill>
                  <a:srgbClr val="0070C0"/>
                </a:solidFill>
              </a:rPr>
              <a:t>Accelerate vectors, and the closely related tensors</a:t>
            </a:r>
          </a:p>
          <a:p>
            <a:pPr lvl="1">
              <a:lnSpc>
                <a:spcPct val="100000"/>
              </a:lnSpc>
            </a:pPr>
            <a:r>
              <a:rPr lang="en-US" sz="2000" dirty="0">
                <a:solidFill>
                  <a:srgbClr val="0070C0"/>
                </a:solidFill>
              </a:rPr>
              <a:t>FPGAs (Field Programmable Gate Arrays)</a:t>
            </a:r>
          </a:p>
          <a:p>
            <a:pPr lvl="2">
              <a:lnSpc>
                <a:spcPct val="100000"/>
              </a:lnSpc>
            </a:pPr>
            <a:r>
              <a:rPr lang="en-US" sz="1600" dirty="0">
                <a:solidFill>
                  <a:srgbClr val="0070C0"/>
                </a:solidFill>
              </a:rPr>
              <a:t>Suited to accelerate spatial problems, including problems expressed in terms of flow graphs or pipelines.</a:t>
            </a:r>
          </a:p>
          <a:p>
            <a:pPr lvl="1">
              <a:lnSpc>
                <a:spcPct val="100000"/>
              </a:lnSpc>
            </a:pPr>
            <a:r>
              <a:rPr lang="en-US" sz="2000" dirty="0">
                <a:solidFill>
                  <a:srgbClr val="0070C0"/>
                </a:solidFill>
              </a:rPr>
              <a:t>ASICs (Application Specific Integrated Circuits)</a:t>
            </a:r>
          </a:p>
          <a:p>
            <a:pPr lvl="2">
              <a:lnSpc>
                <a:spcPct val="100000"/>
              </a:lnSpc>
            </a:pPr>
            <a:r>
              <a:rPr lang="en-US" sz="1600" dirty="0">
                <a:solidFill>
                  <a:srgbClr val="0070C0"/>
                </a:solidFill>
              </a:rPr>
              <a:t>Suited to accelerate spatial problems, including problems expressed in terms of flow graphs or pipelines.</a:t>
            </a:r>
          </a:p>
          <a:p>
            <a:pPr lvl="1">
              <a:lnSpc>
                <a:spcPct val="100000"/>
              </a:lnSpc>
            </a:pPr>
            <a:r>
              <a:rPr lang="en-US" sz="2000" dirty="0">
                <a:solidFill>
                  <a:srgbClr val="0070C0"/>
                </a:solidFill>
              </a:rPr>
              <a:t>DSPs (Digital Signal Processors)</a:t>
            </a:r>
          </a:p>
          <a:p>
            <a:pPr lvl="2">
              <a:lnSpc>
                <a:spcPct val="100000"/>
              </a:lnSpc>
            </a:pPr>
            <a:r>
              <a:rPr lang="en-US" sz="1600" dirty="0">
                <a:solidFill>
                  <a:srgbClr val="0070C0"/>
                </a:solidFill>
              </a:rPr>
              <a:t>Accelerate specific mathematical operations with low latency</a:t>
            </a:r>
          </a:p>
          <a:p>
            <a:pPr lvl="1">
              <a:lnSpc>
                <a:spcPct val="100000"/>
              </a:lnSpc>
            </a:pPr>
            <a:r>
              <a:rPr lang="en-US" sz="2000" dirty="0">
                <a:solidFill>
                  <a:srgbClr val="0070C0"/>
                </a:solidFill>
              </a:rPr>
              <a:t>AI chips (graph, neuromorphic, etc.)</a:t>
            </a:r>
          </a:p>
          <a:p>
            <a:pPr lvl="2">
              <a:lnSpc>
                <a:spcPct val="100000"/>
              </a:lnSpc>
            </a:pPr>
            <a:r>
              <a:rPr lang="en-US" sz="1600" dirty="0">
                <a:solidFill>
                  <a:srgbClr val="0070C0"/>
                </a:solidFill>
              </a:rPr>
              <a:t>Accelerate matrix operations, although some may accelerate graphs as well</a:t>
            </a:r>
          </a:p>
          <a:p>
            <a:pPr lvl="1">
              <a:lnSpc>
                <a:spcPct val="100000"/>
              </a:lnSpc>
            </a:pPr>
            <a:endParaRPr lang="en-US" sz="2000" dirty="0">
              <a:solidFill>
                <a:srgbClr val="0070C0"/>
              </a:solidFill>
            </a:endParaRP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Tree>
    <p:extLst>
      <p:ext uri="{BB962C8B-B14F-4D97-AF65-F5344CB8AC3E}">
        <p14:creationId xmlns:p14="http://schemas.microsoft.com/office/powerpoint/2010/main" val="182753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72800" cy="1325563"/>
          </a:xfrm>
        </p:spPr>
        <p:txBody>
          <a:bodyPr/>
          <a:lstStyle/>
          <a:p>
            <a:r>
              <a:rPr lang="en-US" b="1" dirty="0">
                <a:solidFill>
                  <a:srgbClr val="2F5496"/>
                </a:solidFill>
                <a:latin typeface="Arial"/>
                <a:ea typeface="Arial"/>
                <a:cs typeface="Arial"/>
              </a:rPr>
              <a:t>Challenge of Heterogeneous Systems</a:t>
            </a:r>
            <a:endParaRPr lang="en-US" dirty="0"/>
          </a:p>
        </p:txBody>
      </p:sp>
      <p:sp>
        <p:nvSpPr>
          <p:cNvPr id="3" name="Content Placeholder 2"/>
          <p:cNvSpPr>
            <a:spLocks noGrp="1"/>
          </p:cNvSpPr>
          <p:nvPr>
            <p:ph idx="1"/>
          </p:nvPr>
        </p:nvSpPr>
        <p:spPr>
          <a:xfrm>
            <a:off x="838200" y="1690688"/>
            <a:ext cx="10515600" cy="4351338"/>
          </a:xfrm>
        </p:spPr>
        <p:txBody>
          <a:bodyPr>
            <a:normAutofit/>
          </a:bodyPr>
          <a:lstStyle/>
          <a:p>
            <a:pPr>
              <a:lnSpc>
                <a:spcPct val="100000"/>
              </a:lnSpc>
            </a:pPr>
            <a:r>
              <a:rPr lang="en-US" dirty="0">
                <a:solidFill>
                  <a:srgbClr val="0070C0"/>
                </a:solidFill>
              </a:rPr>
              <a:t> Multiple types of devices</a:t>
            </a:r>
          </a:p>
          <a:p>
            <a:pPr lvl="1">
              <a:lnSpc>
                <a:spcPct val="100000"/>
              </a:lnSpc>
            </a:pPr>
            <a:r>
              <a:rPr lang="en-US" dirty="0">
                <a:solidFill>
                  <a:srgbClr val="0070C0"/>
                </a:solidFill>
              </a:rPr>
              <a:t>Different architectures </a:t>
            </a:r>
          </a:p>
          <a:p>
            <a:pPr lvl="2">
              <a:lnSpc>
                <a:spcPct val="100000"/>
              </a:lnSpc>
            </a:pPr>
            <a:r>
              <a:rPr lang="en-US" sz="2200" dirty="0">
                <a:solidFill>
                  <a:srgbClr val="0070C0"/>
                </a:solidFill>
              </a:rPr>
              <a:t>Different characteristics</a:t>
            </a:r>
          </a:p>
          <a:p>
            <a:pPr lvl="3">
              <a:lnSpc>
                <a:spcPct val="100000"/>
              </a:lnSpc>
            </a:pPr>
            <a:r>
              <a:rPr lang="en-US" sz="1600" dirty="0">
                <a:solidFill>
                  <a:srgbClr val="0070C0"/>
                </a:solidFill>
              </a:rPr>
              <a:t> </a:t>
            </a:r>
            <a:r>
              <a:rPr lang="en-US" sz="2000" dirty="0">
                <a:solidFill>
                  <a:srgbClr val="0070C0"/>
                </a:solidFill>
              </a:rPr>
              <a:t>Different programming and optimization needs for each device. </a:t>
            </a:r>
          </a:p>
          <a:p>
            <a:pPr lvl="4">
              <a:lnSpc>
                <a:spcPct val="100000"/>
              </a:lnSpc>
            </a:pPr>
            <a:r>
              <a:rPr lang="en-US" dirty="0">
                <a:solidFill>
                  <a:srgbClr val="0070C0"/>
                </a:solidFill>
              </a:rPr>
              <a:t>This creates a number of challenges</a:t>
            </a:r>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
        <p:nvSpPr>
          <p:cNvPr id="5" name="TextBox 4"/>
          <p:cNvSpPr txBox="1"/>
          <p:nvPr/>
        </p:nvSpPr>
        <p:spPr>
          <a:xfrm flipH="1">
            <a:off x="3466124" y="2486874"/>
            <a:ext cx="8370276" cy="400110"/>
          </a:xfrm>
          <a:prstGeom prst="rect">
            <a:avLst/>
          </a:prstGeom>
          <a:noFill/>
        </p:spPr>
        <p:txBody>
          <a:bodyPr wrap="square" rtlCol="0">
            <a:spAutoFit/>
          </a:bodyPr>
          <a:lstStyle/>
          <a:p>
            <a:pPr lvl="4">
              <a:lnSpc>
                <a:spcPct val="100000"/>
              </a:lnSpc>
            </a:pPr>
            <a:r>
              <a:rPr lang="en-US" sz="2000" b="1" dirty="0">
                <a:solidFill>
                  <a:schemeClr val="accent4">
                    <a:lumMod val="75000"/>
                  </a:schemeClr>
                </a:solidFill>
              </a:rPr>
              <a:t>Solve these challenges being the motivation behind DPC++.</a:t>
            </a:r>
          </a:p>
        </p:txBody>
      </p:sp>
      <p:pic>
        <p:nvPicPr>
          <p:cNvPr id="6" name="Picture 5"/>
          <p:cNvPicPr/>
          <p:nvPr/>
        </p:nvPicPr>
        <p:blipFill>
          <a:blip r:embed="rId3"/>
          <a:stretch>
            <a:fillRect/>
          </a:stretch>
        </p:blipFill>
        <p:spPr>
          <a:xfrm>
            <a:off x="3454400" y="4368799"/>
            <a:ext cx="4196862" cy="2360249"/>
          </a:xfrm>
          <a:prstGeom prst="rect">
            <a:avLst/>
          </a:prstGeom>
        </p:spPr>
      </p:pic>
      <p:sp>
        <p:nvSpPr>
          <p:cNvPr id="7" name="TextBox 6"/>
          <p:cNvSpPr txBox="1"/>
          <p:nvPr/>
        </p:nvSpPr>
        <p:spPr>
          <a:xfrm>
            <a:off x="2915139" y="3999467"/>
            <a:ext cx="5518306" cy="369332"/>
          </a:xfrm>
          <a:prstGeom prst="rect">
            <a:avLst/>
          </a:prstGeom>
          <a:noFill/>
        </p:spPr>
        <p:txBody>
          <a:bodyPr wrap="none" rtlCol="0">
            <a:spAutoFit/>
          </a:bodyPr>
          <a:lstStyle/>
          <a:p>
            <a:r>
              <a:rPr lang="en-US" b="1" dirty="0">
                <a:solidFill>
                  <a:srgbClr val="00B0F0"/>
                </a:solidFill>
              </a:rPr>
              <a:t>Utilizes a taxonomy of Scalar, Vector, Matrix, and Spatial</a:t>
            </a:r>
          </a:p>
        </p:txBody>
      </p:sp>
    </p:spTree>
    <p:extLst>
      <p:ext uri="{BB962C8B-B14F-4D97-AF65-F5344CB8AC3E}">
        <p14:creationId xmlns:p14="http://schemas.microsoft.com/office/powerpoint/2010/main" val="133226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Platform Model</a:t>
            </a:r>
            <a:endParaRPr lang="en-US" dirty="0"/>
          </a:p>
        </p:txBody>
      </p:sp>
      <p:sp>
        <p:nvSpPr>
          <p:cNvPr id="3" name="Content Placeholder 2"/>
          <p:cNvSpPr>
            <a:spLocks noGrp="1"/>
          </p:cNvSpPr>
          <p:nvPr>
            <p:ph idx="1"/>
          </p:nvPr>
        </p:nvSpPr>
        <p:spPr/>
        <p:txBody>
          <a:bodyPr/>
          <a:lstStyle/>
          <a:p>
            <a:pPr>
              <a:lnSpc>
                <a:spcPct val="100000"/>
              </a:lnSpc>
            </a:pPr>
            <a:r>
              <a:rPr lang="en-US" dirty="0">
                <a:solidFill>
                  <a:srgbClr val="0070C0"/>
                </a:solidFill>
              </a:rPr>
              <a:t>The platform model specifies a host that coordinates and controls the compute work that is performed on the devices. </a:t>
            </a:r>
          </a:p>
          <a:p>
            <a:pPr marL="0" indent="0">
              <a:lnSpc>
                <a:spcPct val="100000"/>
              </a:lnSpc>
              <a:buNone/>
            </a:pPr>
            <a:endParaRPr lang="en-US" dirty="0">
              <a:solidFill>
                <a:srgbClr val="0070C0"/>
              </a:solidFill>
            </a:endParaRPr>
          </a:p>
          <a:p>
            <a:pPr lvl="1">
              <a:lnSpc>
                <a:spcPct val="100000"/>
              </a:lnSpc>
            </a:pPr>
            <a:r>
              <a:rPr lang="en-US" dirty="0">
                <a:solidFill>
                  <a:srgbClr val="0070C0"/>
                </a:solidFill>
              </a:rPr>
              <a:t>A device is an accelerator, presumably with specialized capabilities. </a:t>
            </a:r>
          </a:p>
          <a:p>
            <a:pPr lvl="1">
              <a:lnSpc>
                <a:spcPct val="100000"/>
              </a:lnSpc>
            </a:pPr>
            <a:r>
              <a:rPr lang="en-US" dirty="0">
                <a:solidFill>
                  <a:srgbClr val="0070C0"/>
                </a:solidFill>
              </a:rPr>
              <a:t>There is always a device corresponding to the host (the host device).</a:t>
            </a:r>
          </a:p>
          <a:p>
            <a:pPr lvl="1">
              <a:lnSpc>
                <a:spcPct val="100000"/>
              </a:lnSpc>
            </a:pPr>
            <a:r>
              <a:rPr lang="en-US" dirty="0">
                <a:solidFill>
                  <a:srgbClr val="0070C0"/>
                </a:solidFill>
              </a:rPr>
              <a:t>The choice of the devices on which to run device code is under program control.</a:t>
            </a:r>
          </a:p>
        </p:txBody>
      </p:sp>
      <p:cxnSp>
        <p:nvCxnSpPr>
          <p:cNvPr id="5"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sp>
        <p:nvSpPr>
          <p:cNvPr id="6" name="TextBox 5"/>
          <p:cNvSpPr txBox="1"/>
          <p:nvPr/>
        </p:nvSpPr>
        <p:spPr>
          <a:xfrm>
            <a:off x="1570892" y="5259753"/>
            <a:ext cx="9167447" cy="830997"/>
          </a:xfrm>
          <a:prstGeom prst="rect">
            <a:avLst/>
          </a:prstGeom>
          <a:noFill/>
        </p:spPr>
        <p:txBody>
          <a:bodyPr wrap="square" rtlCol="0">
            <a:spAutoFit/>
          </a:bodyPr>
          <a:lstStyle/>
          <a:p>
            <a:pPr algn="ctr"/>
            <a:r>
              <a:rPr lang="en-US" sz="2400" b="1" dirty="0">
                <a:solidFill>
                  <a:schemeClr val="accent4">
                    <a:lumMod val="75000"/>
                  </a:schemeClr>
                </a:solidFill>
              </a:rPr>
              <a:t>Coding in DPC++ or SYCL has a “single source” property</a:t>
            </a:r>
          </a:p>
          <a:p>
            <a:pPr algn="ctr"/>
            <a:r>
              <a:rPr lang="en-US" sz="2400" b="1" dirty="0">
                <a:solidFill>
                  <a:schemeClr val="accent4">
                    <a:lumMod val="75000"/>
                  </a:schemeClr>
                </a:solidFill>
              </a:rPr>
              <a:t>The host code and device code can exist within the same source file. </a:t>
            </a:r>
          </a:p>
        </p:txBody>
      </p:sp>
    </p:spTree>
    <p:extLst>
      <p:ext uri="{BB962C8B-B14F-4D97-AF65-F5344CB8AC3E}">
        <p14:creationId xmlns:p14="http://schemas.microsoft.com/office/powerpoint/2010/main" val="42046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F5496"/>
                </a:solidFill>
                <a:latin typeface="Arial"/>
                <a:ea typeface="Arial"/>
                <a:cs typeface="Arial"/>
              </a:rPr>
              <a:t>Example</a:t>
            </a:r>
            <a:endParaRPr lang="en-US" dirty="0"/>
          </a:p>
        </p:txBody>
      </p:sp>
      <p:sp>
        <p:nvSpPr>
          <p:cNvPr id="3" name="Content Placeholder 2"/>
          <p:cNvSpPr>
            <a:spLocks noGrp="1"/>
          </p:cNvSpPr>
          <p:nvPr>
            <p:ph idx="1"/>
          </p:nvPr>
        </p:nvSpPr>
        <p:spPr/>
        <p:txBody>
          <a:bodyPr/>
          <a:lstStyle/>
          <a:p>
            <a:endParaRPr lang="en-US" dirty="0"/>
          </a:p>
        </p:txBody>
      </p:sp>
      <p:cxnSp>
        <p:nvCxnSpPr>
          <p:cNvPr id="4" name="Google Shape;102;p2">
            <a:extLst>
              <a:ext uri="{FF2B5EF4-FFF2-40B4-BE49-F238E27FC236}">
                <a16:creationId xmlns:a16="http://schemas.microsoft.com/office/drawing/2014/main" id="{399017B4-4549-4C24-9589-28BD24B72507}"/>
              </a:ext>
            </a:extLst>
          </p:cNvPr>
          <p:cNvCxnSpPr/>
          <p:nvPr/>
        </p:nvCxnSpPr>
        <p:spPr>
          <a:xfrm>
            <a:off x="838200" y="1425999"/>
            <a:ext cx="10515600" cy="0"/>
          </a:xfrm>
          <a:prstGeom prst="straightConnector1">
            <a:avLst/>
          </a:prstGeom>
          <a:noFill/>
          <a:ln w="38100" cap="flat" cmpd="sng">
            <a:solidFill>
              <a:schemeClr val="accent4"/>
            </a:solidFill>
            <a:prstDash val="solid"/>
            <a:miter lim="800000"/>
            <a:headEnd type="none" w="sm" len="sm"/>
            <a:tailEnd type="none" w="sm" len="sm"/>
          </a:ln>
        </p:spPr>
      </p:cxnSp>
      <p:pic>
        <p:nvPicPr>
          <p:cNvPr id="5" name="Picture 4"/>
          <p:cNvPicPr>
            <a:picLocks noChangeAspect="1"/>
          </p:cNvPicPr>
          <p:nvPr/>
        </p:nvPicPr>
        <p:blipFill>
          <a:blip r:embed="rId3"/>
          <a:stretch>
            <a:fillRect/>
          </a:stretch>
        </p:blipFill>
        <p:spPr>
          <a:xfrm>
            <a:off x="838200" y="1619562"/>
            <a:ext cx="5775569" cy="5015576"/>
          </a:xfrm>
          <a:prstGeom prst="rect">
            <a:avLst/>
          </a:prstGeom>
        </p:spPr>
      </p:pic>
      <p:sp>
        <p:nvSpPr>
          <p:cNvPr id="6" name="TextBox 5"/>
          <p:cNvSpPr txBox="1"/>
          <p:nvPr/>
        </p:nvSpPr>
        <p:spPr>
          <a:xfrm>
            <a:off x="7385539" y="3077964"/>
            <a:ext cx="3821723" cy="923330"/>
          </a:xfrm>
          <a:prstGeom prst="rect">
            <a:avLst/>
          </a:prstGeom>
          <a:noFill/>
        </p:spPr>
        <p:txBody>
          <a:bodyPr wrap="square" rtlCol="0">
            <a:spAutoFit/>
          </a:bodyPr>
          <a:lstStyle/>
          <a:p>
            <a:r>
              <a:rPr lang="en-US" b="1" dirty="0">
                <a:solidFill>
                  <a:schemeClr val="accent4">
                    <a:lumMod val="75000"/>
                  </a:schemeClr>
                </a:solidFill>
              </a:rPr>
              <a:t>Single source allows host and device code to be easily considered, and also optimized, together by a compiler</a:t>
            </a:r>
          </a:p>
        </p:txBody>
      </p:sp>
    </p:spTree>
    <p:extLst>
      <p:ext uri="{BB962C8B-B14F-4D97-AF65-F5344CB8AC3E}">
        <p14:creationId xmlns:p14="http://schemas.microsoft.com/office/powerpoint/2010/main" val="214825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5604</Words>
  <Application>Microsoft Macintosh PowerPoint</Application>
  <PresentationFormat>Widescreen</PresentationFormat>
  <Paragraphs>400</Paragraphs>
  <Slides>47</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PowerPoint Presentation</vt:lpstr>
      <vt:lpstr>PowerPoint Presentation</vt:lpstr>
      <vt:lpstr>Introduction</vt:lpstr>
      <vt:lpstr>Data Parallel C++ (DPC++)</vt:lpstr>
      <vt:lpstr>What is Data-Parallel Programming? </vt:lpstr>
      <vt:lpstr>What are Heterogeneous Systems?</vt:lpstr>
      <vt:lpstr>Challenge of Heterogeneous Systems</vt:lpstr>
      <vt:lpstr>Platform Model</vt:lpstr>
      <vt:lpstr>Example</vt:lpstr>
      <vt:lpstr>CPU VS CPU+Devices</vt:lpstr>
      <vt:lpstr>Where Code Executes? </vt:lpstr>
      <vt:lpstr>Where Code Executes?</vt:lpstr>
      <vt:lpstr>Choosing a device on which to execute</vt:lpstr>
      <vt:lpstr>Queue</vt:lpstr>
      <vt:lpstr>Device Selector Class</vt:lpstr>
      <vt:lpstr>Example Code</vt:lpstr>
      <vt:lpstr>Multiple Queues </vt:lpstr>
      <vt:lpstr>Execution Model</vt:lpstr>
      <vt:lpstr>Device dispatch and memory copy mechanisms</vt:lpstr>
      <vt:lpstr>Example</vt:lpstr>
      <vt:lpstr>Data Management</vt:lpstr>
      <vt:lpstr>Data Management</vt:lpstr>
      <vt:lpstr>Managing Multiple Memories</vt:lpstr>
      <vt:lpstr>Managing Memories in DPC++</vt:lpstr>
      <vt:lpstr>Buffers</vt:lpstr>
      <vt:lpstr>Buffers</vt:lpstr>
      <vt:lpstr>Example</vt:lpstr>
      <vt:lpstr>Ordering the Uses of Data</vt:lpstr>
      <vt:lpstr>Example of depends_on() </vt:lpstr>
      <vt:lpstr>Implicit dependences</vt:lpstr>
      <vt:lpstr>Example</vt:lpstr>
      <vt:lpstr>Expressing Parallelism</vt:lpstr>
      <vt:lpstr>Parallelism within Kernels</vt:lpstr>
      <vt:lpstr>Different Kernel Forms in DPC++</vt:lpstr>
      <vt:lpstr>Basic Data Parallel Kernels</vt:lpstr>
      <vt:lpstr>ND-Range Kernels</vt:lpstr>
      <vt:lpstr>Example</vt:lpstr>
      <vt:lpstr>Hierarchical Data Parallel Kernels</vt:lpstr>
      <vt:lpstr>Example</vt:lpstr>
      <vt:lpstr>Choosing a kernel form</vt:lpstr>
      <vt:lpstr>Simple Vector addition using DPC++</vt:lpstr>
      <vt:lpstr>Step 1 in a DPC++ Program</vt:lpstr>
      <vt:lpstr>Step 2 in a DPC++ Program</vt:lpstr>
      <vt:lpstr>Step 3 &amp; 4 in a DPC++ Program</vt:lpstr>
      <vt:lpstr>Step 5 in a DPC++ Program</vt:lpstr>
      <vt:lpstr>Step 6 in a DPC++ Program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Najme</dc:creator>
  <cp:lastModifiedBy>Hosein Mohammadi Makrani</cp:lastModifiedBy>
  <cp:revision>49</cp:revision>
  <dcterms:created xsi:type="dcterms:W3CDTF">2020-06-17T18:55:46Z</dcterms:created>
  <dcterms:modified xsi:type="dcterms:W3CDTF">2023-03-23T02:59:54Z</dcterms:modified>
</cp:coreProperties>
</file>